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62" r:id="rId2"/>
    <p:sldId id="263"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40" autoAdjust="0"/>
    <p:restoredTop sz="94660"/>
  </p:normalViewPr>
  <p:slideViewPr>
    <p:cSldViewPr snapToGrid="0">
      <p:cViewPr varScale="1">
        <p:scale>
          <a:sx n="65" d="100"/>
          <a:sy n="65" d="100"/>
        </p:scale>
        <p:origin x="2755" y="67"/>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84204EAA-4AF2-4735-8942-A25810A160D7}" type="datetimeFigureOut">
              <a:rPr kumimoji="1" lang="ja-JP" altLang="en-US" smtClean="0"/>
              <a:t>2025/8/15</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828082F9-A8B3-4163-989A-799747CA3D24}" type="slidenum">
              <a:rPr kumimoji="1" lang="ja-JP" altLang="en-US" smtClean="0"/>
              <a:t>‹#›</a:t>
            </a:fld>
            <a:endParaRPr kumimoji="1" lang="ja-JP" altLang="en-US"/>
          </a:p>
        </p:txBody>
      </p:sp>
    </p:spTree>
    <p:extLst>
      <p:ext uri="{BB962C8B-B14F-4D97-AF65-F5344CB8AC3E}">
        <p14:creationId xmlns:p14="http://schemas.microsoft.com/office/powerpoint/2010/main" val="3405102466"/>
      </p:ext>
    </p:extLst>
  </p:cSld>
  <p:clrMap bg1="lt1" tx1="dk1" bg2="lt2" tx2="dk2" accent1="accent1" accent2="accent2" accent3="accent3" accent4="accent4" accent5="accent5" accent6="accent6" hlink="hlink" folHlink="folHlink"/>
  <p:notesStyle>
    <a:lvl1pPr marL="0" algn="l" defTabSz="820400" rtl="0" eaLnBrk="1" latinLnBrk="0" hangingPunct="1">
      <a:defRPr kumimoji="1" sz="1077" kern="1200">
        <a:solidFill>
          <a:schemeClr val="tx1"/>
        </a:solidFill>
        <a:latin typeface="+mn-lt"/>
        <a:ea typeface="+mn-ea"/>
        <a:cs typeface="+mn-cs"/>
      </a:defRPr>
    </a:lvl1pPr>
    <a:lvl2pPr marL="410200" algn="l" defTabSz="820400" rtl="0" eaLnBrk="1" latinLnBrk="0" hangingPunct="1">
      <a:defRPr kumimoji="1" sz="1077" kern="1200">
        <a:solidFill>
          <a:schemeClr val="tx1"/>
        </a:solidFill>
        <a:latin typeface="+mn-lt"/>
        <a:ea typeface="+mn-ea"/>
        <a:cs typeface="+mn-cs"/>
      </a:defRPr>
    </a:lvl2pPr>
    <a:lvl3pPr marL="820400" algn="l" defTabSz="820400" rtl="0" eaLnBrk="1" latinLnBrk="0" hangingPunct="1">
      <a:defRPr kumimoji="1" sz="1077" kern="1200">
        <a:solidFill>
          <a:schemeClr val="tx1"/>
        </a:solidFill>
        <a:latin typeface="+mn-lt"/>
        <a:ea typeface="+mn-ea"/>
        <a:cs typeface="+mn-cs"/>
      </a:defRPr>
    </a:lvl3pPr>
    <a:lvl4pPr marL="1230600" algn="l" defTabSz="820400" rtl="0" eaLnBrk="1" latinLnBrk="0" hangingPunct="1">
      <a:defRPr kumimoji="1" sz="1077" kern="1200">
        <a:solidFill>
          <a:schemeClr val="tx1"/>
        </a:solidFill>
        <a:latin typeface="+mn-lt"/>
        <a:ea typeface="+mn-ea"/>
        <a:cs typeface="+mn-cs"/>
      </a:defRPr>
    </a:lvl4pPr>
    <a:lvl5pPr marL="1640799" algn="l" defTabSz="820400" rtl="0" eaLnBrk="1" latinLnBrk="0" hangingPunct="1">
      <a:defRPr kumimoji="1" sz="1077" kern="1200">
        <a:solidFill>
          <a:schemeClr val="tx1"/>
        </a:solidFill>
        <a:latin typeface="+mn-lt"/>
        <a:ea typeface="+mn-ea"/>
        <a:cs typeface="+mn-cs"/>
      </a:defRPr>
    </a:lvl5pPr>
    <a:lvl6pPr marL="2050999" algn="l" defTabSz="820400" rtl="0" eaLnBrk="1" latinLnBrk="0" hangingPunct="1">
      <a:defRPr kumimoji="1" sz="1077" kern="1200">
        <a:solidFill>
          <a:schemeClr val="tx1"/>
        </a:solidFill>
        <a:latin typeface="+mn-lt"/>
        <a:ea typeface="+mn-ea"/>
        <a:cs typeface="+mn-cs"/>
      </a:defRPr>
    </a:lvl6pPr>
    <a:lvl7pPr marL="2461199" algn="l" defTabSz="820400" rtl="0" eaLnBrk="1" latinLnBrk="0" hangingPunct="1">
      <a:defRPr kumimoji="1" sz="1077" kern="1200">
        <a:solidFill>
          <a:schemeClr val="tx1"/>
        </a:solidFill>
        <a:latin typeface="+mn-lt"/>
        <a:ea typeface="+mn-ea"/>
        <a:cs typeface="+mn-cs"/>
      </a:defRPr>
    </a:lvl7pPr>
    <a:lvl8pPr marL="2871399" algn="l" defTabSz="820400" rtl="0" eaLnBrk="1" latinLnBrk="0" hangingPunct="1">
      <a:defRPr kumimoji="1" sz="1077" kern="1200">
        <a:solidFill>
          <a:schemeClr val="tx1"/>
        </a:solidFill>
        <a:latin typeface="+mn-lt"/>
        <a:ea typeface="+mn-ea"/>
        <a:cs typeface="+mn-cs"/>
      </a:defRPr>
    </a:lvl8pPr>
    <a:lvl9pPr marL="3281599" algn="l" defTabSz="820400" rtl="0" eaLnBrk="1" latinLnBrk="0" hangingPunct="1">
      <a:defRPr kumimoji="1" sz="107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405118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1751698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276746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218746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320982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557717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241226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259697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979238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7772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28C5EC-7783-4E95-A602-D31356BBA4FE}" type="datetimeFigureOut">
              <a:rPr kumimoji="1" lang="ja-JP" altLang="en-US" smtClean="0"/>
              <a:t>2025/8/15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918673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28C5EC-7783-4E95-A602-D31356BBA4FE}" type="datetimeFigureOut">
              <a:rPr kumimoji="1" lang="ja-JP" altLang="en-US" smtClean="0"/>
              <a:t>2025/8/15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FA190EA-4E32-41DB-963E-190AA23AD0DF}" type="slidenum">
              <a:rPr kumimoji="1" lang="ja-JP" altLang="en-US" smtClean="0"/>
              <a:t>‹#›</a:t>
            </a:fld>
            <a:endParaRPr kumimoji="1" lang="ja-JP" altLang="en-US"/>
          </a:p>
        </p:txBody>
      </p:sp>
    </p:spTree>
    <p:extLst>
      <p:ext uri="{BB962C8B-B14F-4D97-AF65-F5344CB8AC3E}">
        <p14:creationId xmlns:p14="http://schemas.microsoft.com/office/powerpoint/2010/main" val="30124558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8.jpe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7.jpeg"/><Relationship Id="rId17" Type="http://schemas.openxmlformats.org/officeDocument/2006/relationships/image" Target="../media/image22.png"/><Relationship Id="rId2" Type="http://schemas.openxmlformats.org/officeDocument/2006/relationships/image" Target="../media/image7.jpeg"/><Relationship Id="rId16" Type="http://schemas.openxmlformats.org/officeDocument/2006/relationships/image" Target="../media/image21.jpeg"/><Relationship Id="rId1" Type="http://schemas.openxmlformats.org/officeDocument/2006/relationships/slideLayout" Target="../slideLayouts/slideLayout7.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jpeg"/><Relationship Id="rId15" Type="http://schemas.openxmlformats.org/officeDocument/2006/relationships/image" Target="../media/image20.jpeg"/><Relationship Id="rId10" Type="http://schemas.openxmlformats.org/officeDocument/2006/relationships/image" Target="../media/image15.jpeg"/><Relationship Id="rId4" Type="http://schemas.openxmlformats.org/officeDocument/2006/relationships/image" Target="../media/image9.jpeg"/><Relationship Id="rId9" Type="http://schemas.openxmlformats.org/officeDocument/2006/relationships/image" Target="../media/image14.jpeg"/><Relationship Id="rId1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テキスト ボックス 44">
            <a:extLst>
              <a:ext uri="{FF2B5EF4-FFF2-40B4-BE49-F238E27FC236}">
                <a16:creationId xmlns:a16="http://schemas.microsoft.com/office/drawing/2014/main" id="{CCC7D9FE-86A9-46D8-B372-DDD0958803C8}"/>
              </a:ext>
            </a:extLst>
          </p:cNvPr>
          <p:cNvSpPr txBox="1"/>
          <p:nvPr/>
        </p:nvSpPr>
        <p:spPr>
          <a:xfrm>
            <a:off x="47117" y="2250762"/>
            <a:ext cx="6763763" cy="7217390"/>
          </a:xfrm>
          <a:prstGeom prst="rect">
            <a:avLst/>
          </a:prstGeom>
          <a:noFill/>
        </p:spPr>
        <p:txBody>
          <a:bodyPr wrap="square" rtlCol="0">
            <a:noAutofit/>
          </a:bodyPr>
          <a:lstStyle/>
          <a:p>
            <a:pPr>
              <a:lnSpc>
                <a:spcPct val="150000"/>
              </a:lnSpc>
              <a:spcAft>
                <a:spcPts val="600"/>
              </a:spcAft>
            </a:pPr>
            <a:r>
              <a:rPr lang="ja-JP" altLang="en-US" sz="1600" b="1" dirty="0">
                <a:solidFill>
                  <a:schemeClr val="tx1"/>
                </a:solidFill>
                <a:latin typeface="BIZ UDゴシック" panose="020B0400000000000000" pitchFamily="49" charset="-128"/>
                <a:ea typeface="BIZ UDゴシック" panose="020B0400000000000000" pitchFamily="49" charset="-128"/>
              </a:rPr>
              <a:t>　令和８年秋に初めて大阪府で「全国豊かな海づくり大会」を開催するにあたって、</a:t>
            </a:r>
            <a:r>
              <a:rPr lang="ja-JP" altLang="en-US" sz="1600" b="1" dirty="0">
                <a:latin typeface="BIZ UDゴシック" panose="020B0400000000000000" pitchFamily="49" charset="-128"/>
                <a:ea typeface="BIZ UDゴシック" panose="020B0400000000000000" pitchFamily="49" charset="-128"/>
              </a:rPr>
              <a:t>大会の周知や機運醸成、豊かな海づくりにつながる</a:t>
            </a:r>
            <a:r>
              <a:rPr lang="ja-JP" altLang="en-US" sz="1600" b="1" dirty="0">
                <a:solidFill>
                  <a:schemeClr val="tx1"/>
                </a:solidFill>
                <a:latin typeface="BIZ UDゴシック" panose="020B0400000000000000" pitchFamily="49" charset="-128"/>
                <a:ea typeface="BIZ UDゴシック" panose="020B0400000000000000" pitchFamily="49" charset="-128"/>
              </a:rPr>
              <a:t>イベントなどを協賛行事として募集しています。</a:t>
            </a:r>
            <a:endParaRPr lang="en-US" altLang="ja-JP" sz="1600" b="1" dirty="0">
              <a:solidFill>
                <a:schemeClr val="tx1"/>
              </a:solidFill>
              <a:latin typeface="BIZ UDゴシック" panose="020B0400000000000000" pitchFamily="49" charset="-128"/>
              <a:ea typeface="BIZ UDゴシック" panose="020B0400000000000000" pitchFamily="49" charset="-128"/>
            </a:endParaRPr>
          </a:p>
          <a:p>
            <a:r>
              <a:rPr lang="ja-JP" altLang="en-US" sz="1600" b="1" dirty="0">
                <a:solidFill>
                  <a:schemeClr val="tx1"/>
                </a:solidFill>
                <a:latin typeface="BIZ UDゴシック" panose="020B0400000000000000" pitchFamily="49" charset="-128"/>
                <a:ea typeface="BIZ UDゴシック" panose="020B0400000000000000" pitchFamily="49" charset="-128"/>
              </a:rPr>
              <a:t>○対象行事</a:t>
            </a:r>
            <a:endParaRPr lang="en-US" altLang="ja-JP" sz="1600" b="1"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・令和</a:t>
            </a:r>
            <a:r>
              <a:rPr lang="ja-JP" altLang="en-US" sz="1200" dirty="0">
                <a:latin typeface="BIZ UDゴシック" panose="020B0400000000000000" pitchFamily="49" charset="-128"/>
                <a:ea typeface="BIZ UDゴシック" panose="020B0400000000000000" pitchFamily="49" charset="-128"/>
              </a:rPr>
              <a:t>７</a:t>
            </a:r>
            <a:r>
              <a:rPr lang="ja-JP" altLang="en-US" sz="1200" dirty="0">
                <a:solidFill>
                  <a:schemeClr val="tx1"/>
                </a:solidFill>
                <a:latin typeface="BIZ UDゴシック" panose="020B0400000000000000" pitchFamily="49" charset="-128"/>
                <a:ea typeface="BIZ UDゴシック" panose="020B0400000000000000" pitchFamily="49" charset="-128"/>
              </a:rPr>
              <a:t>年</a:t>
            </a:r>
            <a:r>
              <a:rPr lang="ja-JP" altLang="en-US" sz="1200" dirty="0">
                <a:latin typeface="BIZ UDゴシック" panose="020B0400000000000000" pitchFamily="49" charset="-128"/>
                <a:ea typeface="BIZ UDゴシック" panose="020B0400000000000000" pitchFamily="49" charset="-128"/>
              </a:rPr>
              <a:t>７</a:t>
            </a:r>
            <a:r>
              <a:rPr lang="ja-JP" altLang="en-US" sz="1200" dirty="0">
                <a:solidFill>
                  <a:schemeClr val="tx1"/>
                </a:solidFill>
                <a:latin typeface="BIZ UDゴシック" panose="020B0400000000000000" pitchFamily="49" charset="-128"/>
                <a:ea typeface="BIZ UDゴシック" panose="020B0400000000000000" pitchFamily="49" charset="-128"/>
              </a:rPr>
              <a:t>月から令和８年</a:t>
            </a:r>
            <a:r>
              <a:rPr lang="en-US" altLang="ja-JP" sz="1200" dirty="0">
                <a:solidFill>
                  <a:schemeClr val="tx1"/>
                </a:solidFill>
                <a:latin typeface="BIZ UDゴシック" panose="020B0400000000000000" pitchFamily="49" charset="-128"/>
                <a:ea typeface="BIZ UDゴシック" panose="020B0400000000000000" pitchFamily="49" charset="-128"/>
              </a:rPr>
              <a:t>12</a:t>
            </a:r>
            <a:r>
              <a:rPr lang="ja-JP" altLang="en-US" sz="1200" dirty="0">
                <a:solidFill>
                  <a:schemeClr val="tx1"/>
                </a:solidFill>
                <a:latin typeface="BIZ UDゴシック" panose="020B0400000000000000" pitchFamily="49" charset="-128"/>
                <a:ea typeface="BIZ UDゴシック" panose="020B0400000000000000" pitchFamily="49" charset="-128"/>
              </a:rPr>
              <a:t>月末までに</a:t>
            </a:r>
            <a:r>
              <a:rPr lang="ja-JP" altLang="en-US" sz="1200" dirty="0">
                <a:latin typeface="BIZ UDゴシック" panose="020B0400000000000000" pitchFamily="49" charset="-128"/>
                <a:ea typeface="BIZ UDゴシック" panose="020B0400000000000000" pitchFamily="49" charset="-128"/>
              </a:rPr>
              <a:t>大阪府内で</a:t>
            </a:r>
            <a:r>
              <a:rPr lang="ja-JP" altLang="en-US" sz="1200" dirty="0">
                <a:solidFill>
                  <a:schemeClr val="tx1"/>
                </a:solidFill>
                <a:latin typeface="BIZ UDゴシック" panose="020B0400000000000000" pitchFamily="49" charset="-128"/>
                <a:ea typeface="BIZ UDゴシック" panose="020B0400000000000000" pitchFamily="49" charset="-128"/>
              </a:rPr>
              <a:t>開催される行事等　</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・大会の基本理念に賛同して行われる、</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　イベント、シンポジウム、環境保全活動、森づくり活動　など</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endParaRPr lang="en-US" altLang="ja-JP" sz="7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600" b="1" dirty="0">
              <a:solidFill>
                <a:schemeClr val="tx1"/>
              </a:solidFill>
              <a:latin typeface="BIZ UDゴシック" panose="020B0400000000000000" pitchFamily="49" charset="-128"/>
              <a:ea typeface="BIZ UDゴシック" panose="020B0400000000000000" pitchFamily="49" charset="-128"/>
            </a:endParaRPr>
          </a:p>
          <a:p>
            <a:endParaRPr lang="en-US" altLang="ja-JP" sz="1400" b="1" dirty="0">
              <a:solidFill>
                <a:schemeClr val="tx1"/>
              </a:solidFill>
              <a:latin typeface="BIZ UDゴシック" panose="020B0400000000000000" pitchFamily="49" charset="-128"/>
              <a:ea typeface="BIZ UDゴシック" panose="020B0400000000000000" pitchFamily="49" charset="-128"/>
            </a:endParaRPr>
          </a:p>
          <a:p>
            <a:r>
              <a:rPr lang="en-US" altLang="ja-JP" sz="1400" b="1" dirty="0">
                <a:solidFill>
                  <a:schemeClr val="tx1"/>
                </a:solidFill>
                <a:latin typeface="BIZ UDゴシック" panose="020B0400000000000000" pitchFamily="49" charset="-128"/>
                <a:ea typeface="BIZ UDゴシック" panose="020B0400000000000000" pitchFamily="49" charset="-128"/>
              </a:rPr>
              <a:t>【</a:t>
            </a:r>
            <a:r>
              <a:rPr lang="ja-JP" altLang="en-US" sz="1400" b="1" dirty="0">
                <a:solidFill>
                  <a:schemeClr val="tx1"/>
                </a:solidFill>
                <a:latin typeface="BIZ UDゴシック" panose="020B0400000000000000" pitchFamily="49" charset="-128"/>
                <a:ea typeface="BIZ UDゴシック" panose="020B0400000000000000" pitchFamily="49" charset="-128"/>
              </a:rPr>
              <a:t>対象となる行事の例</a:t>
            </a:r>
            <a:r>
              <a:rPr lang="en-US" altLang="ja-JP" sz="1400" b="1" dirty="0">
                <a:solidFill>
                  <a:schemeClr val="tx1"/>
                </a:solidFill>
                <a:latin typeface="BIZ UDゴシック" panose="020B0400000000000000" pitchFamily="49" charset="-128"/>
                <a:ea typeface="BIZ UDゴシック" panose="020B0400000000000000" pitchFamily="49" charset="-128"/>
              </a:rPr>
              <a:t>】</a:t>
            </a:r>
            <a:r>
              <a:rPr lang="en-US" altLang="ja-JP" sz="1000" dirty="0">
                <a:solidFill>
                  <a:schemeClr val="tx1"/>
                </a:solidFill>
                <a:latin typeface="BIZ UDゴシック" panose="020B0400000000000000" pitchFamily="49" charset="-128"/>
                <a:ea typeface="BIZ UDゴシック" panose="020B0400000000000000" pitchFamily="49" charset="-128"/>
              </a:rPr>
              <a:t>※</a:t>
            </a:r>
            <a:r>
              <a:rPr lang="ja-JP" altLang="en-US" sz="1000" dirty="0">
                <a:solidFill>
                  <a:schemeClr val="tx1"/>
                </a:solidFill>
                <a:latin typeface="BIZ UDゴシック" panose="020B0400000000000000" pitchFamily="49" charset="-128"/>
                <a:ea typeface="BIZ UDゴシック" panose="020B0400000000000000" pitchFamily="49" charset="-128"/>
              </a:rPr>
              <a:t>要領等に基づき実行委員会事務局にて登録しますので事前にご相談ください。</a:t>
            </a:r>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1000" dirty="0">
              <a:latin typeface="BIZ UDゴシック" panose="020B0400000000000000" pitchFamily="49" charset="-128"/>
              <a:ea typeface="BIZ UDゴシック" panose="020B0400000000000000" pitchFamily="49" charset="-128"/>
            </a:endParaRPr>
          </a:p>
          <a:p>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1000" dirty="0">
              <a:latin typeface="BIZ UDゴシック" panose="020B0400000000000000" pitchFamily="49" charset="-128"/>
              <a:ea typeface="BIZ UDゴシック" panose="020B0400000000000000" pitchFamily="49" charset="-128"/>
            </a:endParaRPr>
          </a:p>
          <a:p>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1000" dirty="0">
              <a:latin typeface="BIZ UDゴシック" panose="020B0400000000000000" pitchFamily="49" charset="-128"/>
              <a:ea typeface="BIZ UDゴシック" panose="020B0400000000000000" pitchFamily="49" charset="-128"/>
            </a:endParaRPr>
          </a:p>
          <a:p>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1000" dirty="0">
              <a:latin typeface="BIZ UDゴシック" panose="020B0400000000000000" pitchFamily="49" charset="-128"/>
              <a:ea typeface="BIZ UDゴシック" panose="020B0400000000000000" pitchFamily="49" charset="-128"/>
            </a:endParaRPr>
          </a:p>
          <a:p>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1000" dirty="0">
              <a:solidFill>
                <a:schemeClr val="tx1"/>
              </a:solidFill>
              <a:latin typeface="BIZ UDゴシック" panose="020B0400000000000000" pitchFamily="49" charset="-128"/>
              <a:ea typeface="BIZ UDゴシック" panose="020B0400000000000000" pitchFamily="49" charset="-128"/>
            </a:endParaRPr>
          </a:p>
          <a:p>
            <a:endParaRPr lang="en-US" altLang="ja-JP" sz="400" dirty="0">
              <a:solidFill>
                <a:schemeClr val="tx1"/>
              </a:solidFill>
              <a:latin typeface="BIZ UDゴシック" panose="020B0400000000000000" pitchFamily="49" charset="-128"/>
              <a:ea typeface="BIZ UDゴシック" panose="020B0400000000000000" pitchFamily="49" charset="-128"/>
            </a:endParaRPr>
          </a:p>
          <a:p>
            <a:endParaRPr kumimoji="1" lang="en-US" altLang="ja-JP" sz="1600" b="1" dirty="0">
              <a:latin typeface="BIZ UDゴシック" panose="020B0400000000000000" pitchFamily="49" charset="-128"/>
              <a:ea typeface="BIZ UDゴシック" panose="020B0400000000000000" pitchFamily="49" charset="-128"/>
            </a:endParaRPr>
          </a:p>
          <a:p>
            <a:r>
              <a:rPr kumimoji="1" lang="ja-JP" altLang="en-US" sz="1600" b="1" dirty="0">
                <a:latin typeface="BIZ UDゴシック" panose="020B0400000000000000" pitchFamily="49" charset="-128"/>
                <a:ea typeface="BIZ UDゴシック" panose="020B0400000000000000" pitchFamily="49" charset="-128"/>
              </a:rPr>
              <a:t>○応募から返礼までの流れ</a:t>
            </a:r>
          </a:p>
          <a:p>
            <a:r>
              <a:rPr kumimoji="1" lang="ja-JP" altLang="en-US" sz="1200" dirty="0">
                <a:latin typeface="BIZ UDゴシック" panose="020B0400000000000000" pitchFamily="49" charset="-128"/>
                <a:ea typeface="BIZ UDゴシック" panose="020B0400000000000000" pitchFamily="49" charset="-128"/>
              </a:rPr>
              <a:t>　① 申込内容について事前相談</a:t>
            </a:r>
            <a:endParaRPr kumimoji="1" lang="en-US" altLang="ja-JP" sz="1200" dirty="0">
              <a:solidFill>
                <a:srgbClr val="FF0000"/>
              </a:solidFill>
              <a:latin typeface="BIZ UDゴシック" panose="020B0400000000000000" pitchFamily="49" charset="-128"/>
              <a:ea typeface="BIZ UDゴシック" panose="020B0400000000000000" pitchFamily="49" charset="-128"/>
            </a:endParaRPr>
          </a:p>
          <a:p>
            <a:r>
              <a:rPr kumimoji="1" lang="ja-JP" altLang="en-US" sz="1200" dirty="0">
                <a:solidFill>
                  <a:srgbClr val="FF0000"/>
                </a:solidFill>
                <a:latin typeface="BIZ UDゴシック" panose="020B0400000000000000" pitchFamily="49" charset="-128"/>
                <a:ea typeface="BIZ UDゴシック" panose="020B0400000000000000" pitchFamily="49" charset="-128"/>
              </a:rPr>
              <a:t>　</a:t>
            </a:r>
            <a:r>
              <a:rPr kumimoji="1" lang="ja-JP" altLang="en-US" sz="1200" dirty="0">
                <a:latin typeface="BIZ UDゴシック" panose="020B0400000000000000" pitchFamily="49" charset="-128"/>
                <a:ea typeface="BIZ UDゴシック" panose="020B0400000000000000" pitchFamily="49" charset="-128"/>
              </a:rPr>
              <a:t>② 大阪府行政オンラインシステム、メール又は郵送によりご応募</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③ 協賛行事の登録通知</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事務局から申込者等へ応募内容の確認を行う場合があります。</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協賛行事に該当しない場合等は、不登録の旨を通知</a:t>
            </a:r>
            <a:endParaRPr kumimoji="1" lang="en-US" altLang="ja-JP" sz="105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④ 協賛行事開催への返礼等を調整</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⑤ 実績は、大会のホームページや広報資料等に掲載し周知</a:t>
            </a:r>
            <a:endParaRPr kumimoji="1" lang="en-US" altLang="ja-JP" sz="1050" dirty="0">
              <a:latin typeface="BIZ UDゴシック" panose="020B0400000000000000" pitchFamily="49" charset="-128"/>
              <a:ea typeface="BIZ UDゴシック" panose="020B0400000000000000" pitchFamily="49" charset="-128"/>
            </a:endParaRPr>
          </a:p>
          <a:p>
            <a:pPr>
              <a:spcAft>
                <a:spcPts val="600"/>
              </a:spcAft>
            </a:pPr>
            <a:r>
              <a:rPr kumimoji="1" lang="ja-JP" altLang="en-US" sz="1050" dirty="0">
                <a:latin typeface="BIZ UDゴシック" panose="020B0400000000000000" pitchFamily="49" charset="-128"/>
                <a:ea typeface="BIZ UDゴシック" panose="020B0400000000000000" pitchFamily="49" charset="-128"/>
              </a:rPr>
              <a:t>　　　</a:t>
            </a:r>
            <a:r>
              <a:rPr kumimoji="1" lang="en-US" altLang="ja-JP" sz="1050" dirty="0">
                <a:latin typeface="BIZ UDゴシック" panose="020B0400000000000000" pitchFamily="49" charset="-128"/>
                <a:ea typeface="BIZ UDゴシック" panose="020B0400000000000000" pitchFamily="49" charset="-128"/>
              </a:rPr>
              <a:t>※</a:t>
            </a:r>
            <a:r>
              <a:rPr kumimoji="1" lang="ja-JP" altLang="en-US" sz="1050" dirty="0">
                <a:latin typeface="BIZ UDゴシック" panose="020B0400000000000000" pitchFamily="49" charset="-128"/>
                <a:ea typeface="BIZ UDゴシック" panose="020B0400000000000000" pitchFamily="49" charset="-128"/>
              </a:rPr>
              <a:t>協賛行事終了後、１か月以内に事務局へ実績報告をお願いします。</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詳しくは大会ホームページをご覧ください。</a:t>
            </a: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a:t>
            </a:r>
            <a:r>
              <a:rPr kumimoji="1" lang="en-US" altLang="ja-JP" sz="1200" dirty="0">
                <a:latin typeface="BIZ UDゴシック" panose="020B0400000000000000" pitchFamily="49" charset="-128"/>
                <a:ea typeface="BIZ UDゴシック" panose="020B0400000000000000" pitchFamily="49" charset="-128"/>
              </a:rPr>
              <a:t>URL</a:t>
            </a:r>
            <a:r>
              <a:rPr kumimoji="1" lang="ja-JP" altLang="en-US" sz="1200" dirty="0">
                <a:latin typeface="BIZ UDゴシック" panose="020B0400000000000000" pitchFamily="49" charset="-128"/>
                <a:ea typeface="BIZ UDゴシック" panose="020B0400000000000000" pitchFamily="49" charset="-128"/>
              </a:rPr>
              <a:t>：</a:t>
            </a:r>
            <a:r>
              <a:rPr kumimoji="1" lang="en-US" altLang="ja-JP" sz="1200" dirty="0">
                <a:latin typeface="BIZ UDゴシック" panose="020B0400000000000000" pitchFamily="49" charset="-128"/>
                <a:ea typeface="BIZ UDゴシック" panose="020B0400000000000000" pitchFamily="49" charset="-128"/>
              </a:rPr>
              <a:t>https://www.pref.osaka.lg.jp/</a:t>
            </a:r>
            <a:r>
              <a:rPr kumimoji="1" lang="fi-FI" altLang="ja-JP" sz="1200" dirty="0">
                <a:latin typeface="BIZ UDゴシック" panose="020B0400000000000000" pitchFamily="49" charset="-128"/>
                <a:ea typeface="BIZ UDゴシック" panose="020B0400000000000000" pitchFamily="49" charset="-128"/>
              </a:rPr>
              <a:t>o120130/suisan/zen_yutaumitaikai/kyousan.html</a:t>
            </a:r>
            <a:endParaRPr kumimoji="1" lang="ja-JP" altLang="en-US"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a:t>
            </a:r>
            <a:endParaRPr lang="en-US" altLang="ja-JP" sz="1400" b="1" dirty="0">
              <a:latin typeface="BIZ UDゴシック" panose="020B0400000000000000" pitchFamily="49" charset="-128"/>
              <a:ea typeface="BIZ UDゴシック" panose="020B0400000000000000" pitchFamily="49" charset="-128"/>
            </a:endParaRPr>
          </a:p>
        </p:txBody>
      </p:sp>
      <p:sp>
        <p:nvSpPr>
          <p:cNvPr id="14" name="角丸四角形 13"/>
          <p:cNvSpPr/>
          <p:nvPr/>
        </p:nvSpPr>
        <p:spPr>
          <a:xfrm>
            <a:off x="94238" y="437848"/>
            <a:ext cx="6669523" cy="1539451"/>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noAutofit/>
          </a:bodyPr>
          <a:lstStyle/>
          <a:p>
            <a:pPr algn="ctr"/>
            <a:r>
              <a:rPr lang="ja-JP" altLang="en-US" sz="1900" b="1" dirty="0">
                <a:ln w="15875">
                  <a:noFill/>
                  <a:prstDash val="solid"/>
                </a:ln>
                <a:solidFill>
                  <a:schemeClr val="tx1"/>
                </a:solidFill>
                <a:latin typeface="BIZ UDゴシック" panose="020B0400000000000000" pitchFamily="49" charset="-128"/>
                <a:ea typeface="BIZ UDゴシック" panose="020B0400000000000000" pitchFamily="49" charset="-128"/>
              </a:rPr>
              <a:t>第</a:t>
            </a:r>
            <a:r>
              <a:rPr lang="en-US" altLang="ja-JP" sz="1900" b="1" dirty="0">
                <a:ln w="15875">
                  <a:noFill/>
                  <a:prstDash val="solid"/>
                </a:ln>
                <a:solidFill>
                  <a:schemeClr val="tx1"/>
                </a:solidFill>
                <a:latin typeface="BIZ UDゴシック" panose="020B0400000000000000" pitchFamily="49" charset="-128"/>
                <a:ea typeface="BIZ UDゴシック" panose="020B0400000000000000" pitchFamily="49" charset="-128"/>
              </a:rPr>
              <a:t>45</a:t>
            </a:r>
            <a:r>
              <a:rPr lang="ja-JP" altLang="en-US" sz="1900" b="1" dirty="0">
                <a:ln w="15875">
                  <a:noFill/>
                  <a:prstDash val="solid"/>
                </a:ln>
                <a:solidFill>
                  <a:schemeClr val="tx1"/>
                </a:solidFill>
                <a:latin typeface="BIZ UDゴシック" panose="020B0400000000000000" pitchFamily="49" charset="-128"/>
                <a:ea typeface="BIZ UDゴシック" panose="020B0400000000000000" pitchFamily="49" charset="-128"/>
              </a:rPr>
              <a:t>回全国豊かな海づくり大会～魚庭の海おおさか大会～</a:t>
            </a:r>
            <a:endParaRPr lang="en-US" altLang="ja-JP" sz="1900" b="1" dirty="0">
              <a:ln w="15875">
                <a:noFill/>
                <a:prstDash val="solid"/>
              </a:ln>
              <a:solidFill>
                <a:schemeClr val="tx1"/>
              </a:solidFill>
              <a:latin typeface="BIZ UDゴシック" panose="020B0400000000000000" pitchFamily="49" charset="-128"/>
              <a:ea typeface="BIZ UDゴシック" panose="020B0400000000000000" pitchFamily="49" charset="-128"/>
            </a:endParaRPr>
          </a:p>
          <a:p>
            <a:pPr algn="ctr"/>
            <a:endParaRPr lang="en-US" altLang="ja-JP" sz="500" b="1" dirty="0">
              <a:ln w="15875">
                <a:noFill/>
                <a:prstDash val="solid"/>
              </a:ln>
              <a:solidFill>
                <a:schemeClr val="tx1"/>
              </a:solidFill>
              <a:latin typeface="BIZ UDゴシック" panose="020B0400000000000000" pitchFamily="49" charset="-128"/>
              <a:ea typeface="BIZ UDゴシック" panose="020B0400000000000000" pitchFamily="49" charset="-128"/>
            </a:endParaRPr>
          </a:p>
          <a:p>
            <a:pPr algn="ctr"/>
            <a:r>
              <a:rPr lang="ja-JP" altLang="en-US" sz="4000" b="1" dirty="0">
                <a:ln w="15875">
                  <a:noFill/>
                  <a:prstDash val="solid"/>
                </a:ln>
                <a:solidFill>
                  <a:schemeClr val="tx1"/>
                </a:solidFill>
                <a:latin typeface="BIZ UDゴシック" panose="020B0400000000000000" pitchFamily="49" charset="-128"/>
                <a:ea typeface="BIZ UDゴシック" panose="020B0400000000000000" pitchFamily="49" charset="-128"/>
              </a:rPr>
              <a:t>協賛行事募集中</a:t>
            </a:r>
            <a:endParaRPr lang="en-US" altLang="ja-JP" sz="4000" b="1" dirty="0">
              <a:ln w="15875">
                <a:noFill/>
                <a:prstDash val="solid"/>
              </a:ln>
              <a:solidFill>
                <a:schemeClr val="tx1"/>
              </a:solidFill>
              <a:latin typeface="BIZ UDゴシック" panose="020B0400000000000000" pitchFamily="49" charset="-128"/>
              <a:ea typeface="BIZ UDゴシック" panose="020B0400000000000000" pitchFamily="49" charset="-128"/>
            </a:endParaRPr>
          </a:p>
        </p:txBody>
      </p:sp>
      <p:pic>
        <p:nvPicPr>
          <p:cNvPr id="40" name="図 3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5063034" y="1059966"/>
            <a:ext cx="1424198" cy="1151348"/>
          </a:xfrm>
          <a:prstGeom prst="rect">
            <a:avLst/>
          </a:prstGeom>
        </p:spPr>
      </p:pic>
      <p:sp>
        <p:nvSpPr>
          <p:cNvPr id="41" name="テキスト ボックス 40"/>
          <p:cNvSpPr txBox="1"/>
          <p:nvPr/>
        </p:nvSpPr>
        <p:spPr>
          <a:xfrm>
            <a:off x="5754168" y="2004001"/>
            <a:ext cx="1246881" cy="200055"/>
          </a:xfrm>
          <a:prstGeom prst="rect">
            <a:avLst/>
          </a:prstGeom>
          <a:noFill/>
        </p:spPr>
        <p:txBody>
          <a:bodyPr wrap="square" rtlCol="0">
            <a:spAutoFit/>
          </a:bodyPr>
          <a:lstStyle/>
          <a:p>
            <a:pPr defTabSz="503423">
              <a:defRPr/>
            </a:pPr>
            <a:r>
              <a:rPr kumimoji="1" lang="ja-JP" altLang="en-US" sz="700" dirty="0">
                <a:solidFill>
                  <a:prstClr val="black"/>
                </a:solidFill>
                <a:latin typeface="BIZ UDゴシック" panose="020B0400000000000000" pitchFamily="49" charset="-128"/>
                <a:ea typeface="BIZ UDゴシック" panose="020B0400000000000000" pitchFamily="49" charset="-128"/>
              </a:rPr>
              <a:t>Ⓒ</a:t>
            </a:r>
            <a:r>
              <a:rPr kumimoji="1" lang="en-US" altLang="ja-JP" sz="700" dirty="0">
                <a:solidFill>
                  <a:prstClr val="black"/>
                </a:solidFill>
                <a:latin typeface="BIZ UDゴシック" panose="020B0400000000000000" pitchFamily="49" charset="-128"/>
                <a:ea typeface="BIZ UDゴシック" panose="020B0400000000000000" pitchFamily="49" charset="-128"/>
              </a:rPr>
              <a:t>2014 </a:t>
            </a:r>
            <a:r>
              <a:rPr kumimoji="1" lang="ja-JP" altLang="en-US" sz="700" dirty="0">
                <a:solidFill>
                  <a:prstClr val="black"/>
                </a:solidFill>
                <a:latin typeface="BIZ UDゴシック" panose="020B0400000000000000" pitchFamily="49" charset="-128"/>
                <a:ea typeface="BIZ UDゴシック" panose="020B0400000000000000" pitchFamily="49" charset="-128"/>
              </a:rPr>
              <a:t>大阪府も</a:t>
            </a:r>
            <a:r>
              <a:rPr kumimoji="1" lang="ja-JP" altLang="en-US" sz="700" dirty="0" err="1">
                <a:solidFill>
                  <a:prstClr val="black"/>
                </a:solidFill>
                <a:latin typeface="BIZ UDゴシック" panose="020B0400000000000000" pitchFamily="49" charset="-128"/>
                <a:ea typeface="BIZ UDゴシック" panose="020B0400000000000000" pitchFamily="49" charset="-128"/>
              </a:rPr>
              <a:t>ずやん</a:t>
            </a:r>
            <a:endParaRPr kumimoji="1" lang="ja-JP" altLang="en-US" sz="700" dirty="0">
              <a:solidFill>
                <a:prstClr val="black"/>
              </a:solidFill>
              <a:latin typeface="BIZ UDゴシック" panose="020B0400000000000000" pitchFamily="49" charset="-128"/>
              <a:ea typeface="BIZ UDゴシック" panose="020B0400000000000000" pitchFamily="49" charset="-128"/>
            </a:endParaRPr>
          </a:p>
        </p:txBody>
      </p:sp>
      <p:sp>
        <p:nvSpPr>
          <p:cNvPr id="30" name="楕円 29">
            <a:extLst>
              <a:ext uri="{FF2B5EF4-FFF2-40B4-BE49-F238E27FC236}">
                <a16:creationId xmlns:a16="http://schemas.microsoft.com/office/drawing/2014/main" id="{73E5E620-4CED-6CA5-3BF4-996F4068C2D9}"/>
              </a:ext>
            </a:extLst>
          </p:cNvPr>
          <p:cNvSpPr/>
          <p:nvPr/>
        </p:nvSpPr>
        <p:spPr>
          <a:xfrm>
            <a:off x="102057" y="61284"/>
            <a:ext cx="2960837" cy="651449"/>
          </a:xfrm>
          <a:prstGeom prst="ellipse">
            <a:avLst/>
          </a:prstGeom>
          <a:solidFill>
            <a:srgbClr val="FFFF00"/>
          </a:solidFill>
          <a:ln>
            <a:solidFill>
              <a:srgbClr val="FFFF0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ja-JP" altLang="en-US" sz="1400" b="1" dirty="0">
                <a:latin typeface="BIZ UDゴシック" panose="020B0400000000000000" pitchFamily="49" charset="-128"/>
                <a:ea typeface="BIZ UDゴシック" panose="020B0400000000000000" pitchFamily="49" charset="-128"/>
              </a:rPr>
              <a:t>イベント・行事主催者のみなさまへ</a:t>
            </a:r>
            <a:endParaRPr kumimoji="1" lang="en-US" altLang="ja-JP" sz="800" b="1" dirty="0">
              <a:latin typeface="BIZ UDゴシック" panose="020B0400000000000000" pitchFamily="49" charset="-128"/>
              <a:ea typeface="BIZ UDゴシック" panose="020B0400000000000000" pitchFamily="49" charset="-128"/>
            </a:endParaRPr>
          </a:p>
        </p:txBody>
      </p:sp>
      <p:sp>
        <p:nvSpPr>
          <p:cNvPr id="25" name="テキスト ボックス 24">
            <a:extLst>
              <a:ext uri="{FF2B5EF4-FFF2-40B4-BE49-F238E27FC236}">
                <a16:creationId xmlns:a16="http://schemas.microsoft.com/office/drawing/2014/main" id="{DAE694E1-6100-4594-9A13-E1F3DBFD39FF}"/>
              </a:ext>
            </a:extLst>
          </p:cNvPr>
          <p:cNvSpPr txBox="1"/>
          <p:nvPr/>
        </p:nvSpPr>
        <p:spPr>
          <a:xfrm>
            <a:off x="217299" y="4292534"/>
            <a:ext cx="6423400" cy="800219"/>
          </a:xfrm>
          <a:prstGeom prst="rect">
            <a:avLst/>
          </a:prstGeom>
          <a:noFill/>
          <a:ln>
            <a:solidFill>
              <a:schemeClr val="tx1"/>
            </a:solidFill>
            <a:prstDash val="lgDashDot"/>
          </a:ln>
        </p:spPr>
        <p:txBody>
          <a:bodyPr wrap="square" rtlCol="0">
            <a:spAutoFit/>
          </a:bodyPr>
          <a:lstStyle/>
          <a:p>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基本理念</a:t>
            </a:r>
            <a:r>
              <a:rPr kumimoji="1" lang="en-US" altLang="ja-JP" sz="1200" dirty="0">
                <a:latin typeface="BIZ UDゴシック" panose="020B0400000000000000" pitchFamily="49" charset="-128"/>
                <a:ea typeface="BIZ UDゴシック" panose="020B0400000000000000" pitchFamily="49" charset="-128"/>
              </a:rPr>
              <a:t>】</a:t>
            </a:r>
          </a:p>
          <a:p>
            <a:pPr algn="just"/>
            <a:r>
              <a:rPr kumimoji="1" lang="ja-JP" altLang="en-US" sz="1100" dirty="0">
                <a:latin typeface="BIZ UDゴシック" panose="020B0400000000000000" pitchFamily="49" charset="-128"/>
                <a:ea typeface="BIZ UDゴシック" panose="020B0400000000000000" pitchFamily="49" charset="-128"/>
              </a:rPr>
              <a:t>大阪の海や河川等がもたらす豊かな恵みを将来にわたって享受するため、それらを育む環境の保全・創出や水産資源の保護・管理等の取組みを進めることにより、府内水産物をはじめとした大阪の魅力を広く発信し、水産業の振興と地域の活性化を図ります。</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33" name="楕円 32">
            <a:extLst>
              <a:ext uri="{FF2B5EF4-FFF2-40B4-BE49-F238E27FC236}">
                <a16:creationId xmlns:a16="http://schemas.microsoft.com/office/drawing/2014/main" id="{64B259B7-CD80-4CAE-9ABE-C777F6B61442}"/>
              </a:ext>
            </a:extLst>
          </p:cNvPr>
          <p:cNvSpPr/>
          <p:nvPr/>
        </p:nvSpPr>
        <p:spPr>
          <a:xfrm>
            <a:off x="475919" y="9590058"/>
            <a:ext cx="5906160" cy="181145"/>
          </a:xfrm>
          <a:prstGeom prst="ellipse">
            <a:avLst/>
          </a:prstGeom>
          <a:solidFill>
            <a:srgbClr val="FFFF00"/>
          </a:solidFill>
          <a:ln>
            <a:solidFill>
              <a:srgbClr val="FFFF00"/>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sz="1050" b="1" dirty="0">
                <a:latin typeface="BIZ UDゴシック" panose="020B0400000000000000" pitchFamily="49" charset="-128"/>
                <a:ea typeface="BIZ UDゴシック" panose="020B0400000000000000" pitchFamily="49" charset="-128"/>
              </a:rPr>
              <a:t>協賛行事への返礼や大会の概要などは裏面へ！</a:t>
            </a:r>
            <a:endParaRPr kumimoji="1" lang="en-US" altLang="ja-JP" sz="1050" b="1" dirty="0">
              <a:latin typeface="BIZ UDゴシック" panose="020B0400000000000000" pitchFamily="49" charset="-128"/>
              <a:ea typeface="BIZ UDゴシック" panose="020B0400000000000000" pitchFamily="49" charset="-128"/>
            </a:endParaRPr>
          </a:p>
        </p:txBody>
      </p:sp>
      <p:pic>
        <p:nvPicPr>
          <p:cNvPr id="8" name="図 7">
            <a:extLst>
              <a:ext uri="{FF2B5EF4-FFF2-40B4-BE49-F238E27FC236}">
                <a16:creationId xmlns:a16="http://schemas.microsoft.com/office/drawing/2014/main" id="{4D5CB465-A1B4-4B16-B279-23279EE0C80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5323635" y="5669133"/>
            <a:ext cx="1440181" cy="1143413"/>
          </a:xfrm>
          <a:prstGeom prst="rect">
            <a:avLst/>
          </a:prstGeom>
        </p:spPr>
      </p:pic>
      <p:pic>
        <p:nvPicPr>
          <p:cNvPr id="10" name="図 9">
            <a:extLst>
              <a:ext uri="{FF2B5EF4-FFF2-40B4-BE49-F238E27FC236}">
                <a16:creationId xmlns:a16="http://schemas.microsoft.com/office/drawing/2014/main" id="{C29AB999-3C31-4FE6-9A8B-DCCDBFA3CBD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3583580" y="5670603"/>
            <a:ext cx="1440181" cy="1143413"/>
          </a:xfrm>
          <a:prstGeom prst="rect">
            <a:avLst/>
          </a:prstGeom>
        </p:spPr>
      </p:pic>
      <p:sp>
        <p:nvSpPr>
          <p:cNvPr id="15" name="正方形/長方形 14">
            <a:extLst>
              <a:ext uri="{FF2B5EF4-FFF2-40B4-BE49-F238E27FC236}">
                <a16:creationId xmlns:a16="http://schemas.microsoft.com/office/drawing/2014/main" id="{32FE4A3A-867F-4468-9782-EFDA7F4B9E57}"/>
              </a:ext>
            </a:extLst>
          </p:cNvPr>
          <p:cNvSpPr/>
          <p:nvPr/>
        </p:nvSpPr>
        <p:spPr>
          <a:xfrm>
            <a:off x="1849983" y="6807626"/>
            <a:ext cx="1440181" cy="256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BIZ UDゴシック" panose="020B0400000000000000" pitchFamily="49" charset="-128"/>
                <a:ea typeface="BIZ UDゴシック" panose="020B0400000000000000" pitchFamily="49" charset="-128"/>
              </a:rPr>
              <a:t>植樹・森林整備活動</a:t>
            </a:r>
          </a:p>
        </p:txBody>
      </p:sp>
      <p:sp>
        <p:nvSpPr>
          <p:cNvPr id="28" name="正方形/長方形 27">
            <a:extLst>
              <a:ext uri="{FF2B5EF4-FFF2-40B4-BE49-F238E27FC236}">
                <a16:creationId xmlns:a16="http://schemas.microsoft.com/office/drawing/2014/main" id="{3106BF79-8E13-451B-B957-45F6445847A6}"/>
              </a:ext>
            </a:extLst>
          </p:cNvPr>
          <p:cNvSpPr/>
          <p:nvPr/>
        </p:nvSpPr>
        <p:spPr>
          <a:xfrm>
            <a:off x="3583579" y="6816322"/>
            <a:ext cx="1440181" cy="256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BIZ UDゴシック" panose="020B0400000000000000" pitchFamily="49" charset="-128"/>
                <a:ea typeface="BIZ UDゴシック" panose="020B0400000000000000" pitchFamily="49" charset="-128"/>
              </a:rPr>
              <a:t>清掃・ごみ拾い活動</a:t>
            </a:r>
          </a:p>
        </p:txBody>
      </p:sp>
      <p:sp>
        <p:nvSpPr>
          <p:cNvPr id="31" name="正方形/長方形 30">
            <a:extLst>
              <a:ext uri="{FF2B5EF4-FFF2-40B4-BE49-F238E27FC236}">
                <a16:creationId xmlns:a16="http://schemas.microsoft.com/office/drawing/2014/main" id="{54497536-E355-4F14-8BD7-8FFC32A98B63}"/>
              </a:ext>
            </a:extLst>
          </p:cNvPr>
          <p:cNvSpPr/>
          <p:nvPr/>
        </p:nvSpPr>
        <p:spPr>
          <a:xfrm>
            <a:off x="5315762" y="6816321"/>
            <a:ext cx="1440181" cy="256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BIZ UDゴシック" panose="020B0400000000000000" pitchFamily="49" charset="-128"/>
                <a:ea typeface="BIZ UDゴシック" panose="020B0400000000000000" pitchFamily="49" charset="-128"/>
              </a:rPr>
              <a:t>自然観察会</a:t>
            </a:r>
          </a:p>
        </p:txBody>
      </p:sp>
      <p:sp>
        <p:nvSpPr>
          <p:cNvPr id="32" name="正方形/長方形 31">
            <a:extLst>
              <a:ext uri="{FF2B5EF4-FFF2-40B4-BE49-F238E27FC236}">
                <a16:creationId xmlns:a16="http://schemas.microsoft.com/office/drawing/2014/main" id="{0F22E35C-8AFC-409A-ACD6-944BEEDFB5BB}"/>
              </a:ext>
            </a:extLst>
          </p:cNvPr>
          <p:cNvSpPr/>
          <p:nvPr/>
        </p:nvSpPr>
        <p:spPr>
          <a:xfrm>
            <a:off x="102057" y="6816321"/>
            <a:ext cx="1440181" cy="256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BIZ UDゴシック" panose="020B0400000000000000" pitchFamily="49" charset="-128"/>
                <a:ea typeface="BIZ UDゴシック" panose="020B0400000000000000" pitchFamily="49" charset="-128"/>
              </a:rPr>
              <a:t>シンポジウム</a:t>
            </a:r>
          </a:p>
        </p:txBody>
      </p:sp>
      <p:sp>
        <p:nvSpPr>
          <p:cNvPr id="16" name="テキスト ボックス 15">
            <a:extLst>
              <a:ext uri="{FF2B5EF4-FFF2-40B4-BE49-F238E27FC236}">
                <a16:creationId xmlns:a16="http://schemas.microsoft.com/office/drawing/2014/main" id="{265CF524-BC0B-487F-BDD8-0C5D28B0F4DA}"/>
              </a:ext>
            </a:extLst>
          </p:cNvPr>
          <p:cNvSpPr txBox="1"/>
          <p:nvPr/>
        </p:nvSpPr>
        <p:spPr>
          <a:xfrm>
            <a:off x="3878580" y="601812"/>
            <a:ext cx="530915" cy="230832"/>
          </a:xfrm>
          <a:prstGeom prst="rect">
            <a:avLst/>
          </a:prstGeom>
          <a:noFill/>
        </p:spPr>
        <p:txBody>
          <a:bodyPr wrap="none" rtlCol="0">
            <a:spAutoFit/>
          </a:bodyPr>
          <a:lstStyle/>
          <a:p>
            <a:r>
              <a:rPr kumimoji="1" lang="ja-JP" altLang="en-US" sz="900" dirty="0">
                <a:latin typeface="BIZ UDゴシック" panose="020B0400000000000000" pitchFamily="49" charset="-128"/>
                <a:ea typeface="BIZ UDゴシック" panose="020B0400000000000000" pitchFamily="49" charset="-128"/>
              </a:rPr>
              <a:t>なにわ</a:t>
            </a:r>
          </a:p>
        </p:txBody>
      </p:sp>
      <p:pic>
        <p:nvPicPr>
          <p:cNvPr id="6" name="図 5">
            <a:extLst>
              <a:ext uri="{FF2B5EF4-FFF2-40B4-BE49-F238E27FC236}">
                <a16:creationId xmlns:a16="http://schemas.microsoft.com/office/drawing/2014/main" id="{D0F3030F-DBB3-4A32-8B94-5B54ED3A2C7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109930" y="5669132"/>
            <a:ext cx="1440181" cy="1143413"/>
          </a:xfrm>
          <a:prstGeom prst="rect">
            <a:avLst/>
          </a:prstGeom>
        </p:spPr>
      </p:pic>
      <p:pic>
        <p:nvPicPr>
          <p:cNvPr id="3" name="図 2">
            <a:extLst>
              <a:ext uri="{FF2B5EF4-FFF2-40B4-BE49-F238E27FC236}">
                <a16:creationId xmlns:a16="http://schemas.microsoft.com/office/drawing/2014/main" id="{471B94D2-6428-4500-9F49-95F77E9EA1D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23280" y="8381584"/>
            <a:ext cx="835270" cy="835270"/>
          </a:xfrm>
          <a:prstGeom prst="rect">
            <a:avLst/>
          </a:prstGeom>
        </p:spPr>
      </p:pic>
      <p:sp>
        <p:nvSpPr>
          <p:cNvPr id="4" name="テキスト ボックス 3">
            <a:extLst>
              <a:ext uri="{FF2B5EF4-FFF2-40B4-BE49-F238E27FC236}">
                <a16:creationId xmlns:a16="http://schemas.microsoft.com/office/drawing/2014/main" id="{08A124F9-4361-4B4A-9C0A-DF32267F8C02}"/>
              </a:ext>
            </a:extLst>
          </p:cNvPr>
          <p:cNvSpPr txBox="1"/>
          <p:nvPr/>
        </p:nvSpPr>
        <p:spPr>
          <a:xfrm>
            <a:off x="3429704" y="109977"/>
            <a:ext cx="4011930" cy="369332"/>
          </a:xfrm>
          <a:prstGeom prst="rect">
            <a:avLst/>
          </a:prstGeom>
          <a:noFill/>
        </p:spPr>
        <p:txBody>
          <a:bodyPr wrap="square" rtlCol="0">
            <a:spAutoFit/>
          </a:bodyPr>
          <a:lstStyle/>
          <a:p>
            <a:pPr algn="ctr"/>
            <a:r>
              <a:rPr kumimoji="1" lang="ja-JP" altLang="en-US" dirty="0">
                <a:latin typeface="BIZ UDゴシック" panose="020B0400000000000000" pitchFamily="49" charset="-128"/>
                <a:ea typeface="BIZ UDゴシック" panose="020B0400000000000000" pitchFamily="49" charset="-128"/>
              </a:rPr>
              <a:t>＼一緒に盛り上げよう！／</a:t>
            </a:r>
            <a:endParaRPr kumimoji="1" lang="en-US" altLang="ja-JP" dirty="0">
              <a:latin typeface="BIZ UDゴシック" panose="020B0400000000000000" pitchFamily="49" charset="-128"/>
              <a:ea typeface="BIZ UDゴシック" panose="020B0400000000000000" pitchFamily="49" charset="-128"/>
            </a:endParaRPr>
          </a:p>
        </p:txBody>
      </p:sp>
      <p:sp>
        <p:nvSpPr>
          <p:cNvPr id="23" name="正方形/長方形 22">
            <a:extLst>
              <a:ext uri="{FF2B5EF4-FFF2-40B4-BE49-F238E27FC236}">
                <a16:creationId xmlns:a16="http://schemas.microsoft.com/office/drawing/2014/main" id="{DEA3DFD4-C0A4-45AD-B155-A83698BDCC32}"/>
              </a:ext>
            </a:extLst>
          </p:cNvPr>
          <p:cNvSpPr/>
          <p:nvPr/>
        </p:nvSpPr>
        <p:spPr>
          <a:xfrm>
            <a:off x="3333849" y="7013098"/>
            <a:ext cx="3455114" cy="256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BIZ UDゴシック" panose="020B0400000000000000" pitchFamily="49" charset="-128"/>
                <a:ea typeface="BIZ UDゴシック" panose="020B0400000000000000" pitchFamily="49" charset="-128"/>
              </a:rPr>
              <a:t>写真提供：大阪府、（地独）大阪府立環境農林水産総合研究所</a:t>
            </a:r>
          </a:p>
        </p:txBody>
      </p:sp>
      <p:pic>
        <p:nvPicPr>
          <p:cNvPr id="5" name="図 4">
            <a:extLst>
              <a:ext uri="{FF2B5EF4-FFF2-40B4-BE49-F238E27FC236}">
                <a16:creationId xmlns:a16="http://schemas.microsoft.com/office/drawing/2014/main" id="{848777EB-D47F-4E6C-97C1-7E3B8EBDB421}"/>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a:stretch/>
        </p:blipFill>
        <p:spPr>
          <a:xfrm>
            <a:off x="1849983" y="5669132"/>
            <a:ext cx="1440181" cy="1144800"/>
          </a:xfrm>
          <a:prstGeom prst="rect">
            <a:avLst/>
          </a:prstGeom>
        </p:spPr>
      </p:pic>
    </p:spTree>
    <p:extLst>
      <p:ext uri="{BB962C8B-B14F-4D97-AF65-F5344CB8AC3E}">
        <p14:creationId xmlns:p14="http://schemas.microsoft.com/office/powerpoint/2010/main" val="36811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a:extLst>
              <a:ext uri="{FF2B5EF4-FFF2-40B4-BE49-F238E27FC236}">
                <a16:creationId xmlns:a16="http://schemas.microsoft.com/office/drawing/2014/main" id="{C459E0E6-978C-4477-8FBD-D4F142CF63ED}"/>
              </a:ext>
            </a:extLst>
          </p:cNvPr>
          <p:cNvSpPr/>
          <p:nvPr/>
        </p:nvSpPr>
        <p:spPr>
          <a:xfrm>
            <a:off x="1" y="8583168"/>
            <a:ext cx="6858000" cy="132283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nSpc>
                <a:spcPts val="1850"/>
              </a:lnSpc>
            </a:pPr>
            <a:r>
              <a:rPr lang="ja-JP" altLang="en-US" sz="1200" dirty="0">
                <a:solidFill>
                  <a:schemeClr val="bg1"/>
                </a:solidFill>
                <a:latin typeface="BIZ UDゴシック" panose="020B0400000000000000" pitchFamily="49" charset="-128"/>
                <a:ea typeface="BIZ UDゴシック" panose="020B0400000000000000" pitchFamily="49" charset="-128"/>
              </a:rPr>
              <a:t>　</a:t>
            </a:r>
            <a:r>
              <a:rPr lang="en-US" altLang="ja-JP" sz="1200" dirty="0">
                <a:solidFill>
                  <a:schemeClr val="bg1"/>
                </a:solidFill>
                <a:latin typeface="BIZ UDゴシック" panose="020B0400000000000000" pitchFamily="49" charset="-128"/>
                <a:ea typeface="BIZ UDゴシック" panose="020B0400000000000000" pitchFamily="49" charset="-128"/>
              </a:rPr>
              <a:t>【</a:t>
            </a:r>
            <a:r>
              <a:rPr lang="ja-JP" altLang="en-US" sz="1200" dirty="0">
                <a:solidFill>
                  <a:schemeClr val="bg1"/>
                </a:solidFill>
                <a:latin typeface="BIZ UDゴシック" panose="020B0400000000000000" pitchFamily="49" charset="-128"/>
                <a:ea typeface="BIZ UDゴシック" panose="020B0400000000000000" pitchFamily="49" charset="-128"/>
              </a:rPr>
              <a:t>お問合せ・応募先</a:t>
            </a:r>
            <a:r>
              <a:rPr lang="en-US" altLang="ja-JP" sz="1200" dirty="0">
                <a:solidFill>
                  <a:schemeClr val="bg1"/>
                </a:solidFill>
                <a:latin typeface="BIZ UDゴシック" panose="020B0400000000000000" pitchFamily="49" charset="-128"/>
                <a:ea typeface="BIZ UDゴシック" panose="020B0400000000000000" pitchFamily="49" charset="-128"/>
              </a:rPr>
              <a:t>】</a:t>
            </a:r>
          </a:p>
          <a:p>
            <a:pPr>
              <a:lnSpc>
                <a:spcPts val="1850"/>
              </a:lnSpc>
            </a:pPr>
            <a:r>
              <a:rPr lang="ja-JP" altLang="en-US" sz="1200" dirty="0">
                <a:solidFill>
                  <a:schemeClr val="bg1"/>
                </a:solidFill>
                <a:latin typeface="BIZ UDゴシック" panose="020B0400000000000000" pitchFamily="49" charset="-128"/>
                <a:ea typeface="BIZ UDゴシック" panose="020B0400000000000000" pitchFamily="49" charset="-128"/>
              </a:rPr>
              <a:t>　 第</a:t>
            </a:r>
            <a:r>
              <a:rPr lang="en-US" altLang="ja-JP" sz="1200" dirty="0">
                <a:solidFill>
                  <a:schemeClr val="bg1"/>
                </a:solidFill>
                <a:latin typeface="BIZ UDゴシック" panose="020B0400000000000000" pitchFamily="49" charset="-128"/>
                <a:ea typeface="BIZ UDゴシック" panose="020B0400000000000000" pitchFamily="49" charset="-128"/>
              </a:rPr>
              <a:t>45</a:t>
            </a:r>
            <a:r>
              <a:rPr lang="ja-JP" altLang="en-US" sz="1200" dirty="0">
                <a:solidFill>
                  <a:schemeClr val="bg1"/>
                </a:solidFill>
                <a:latin typeface="BIZ UDゴシック" panose="020B0400000000000000" pitchFamily="49" charset="-128"/>
                <a:ea typeface="BIZ UDゴシック" panose="020B0400000000000000" pitchFamily="49" charset="-128"/>
              </a:rPr>
              <a:t>回全国豊かな海づくり大会　大阪府実行委員会事務局</a:t>
            </a:r>
            <a:endParaRPr lang="en-US" altLang="ja-JP" sz="1200" dirty="0">
              <a:solidFill>
                <a:schemeClr val="bg1"/>
              </a:solidFill>
              <a:latin typeface="BIZ UDゴシック" panose="020B0400000000000000" pitchFamily="49" charset="-128"/>
              <a:ea typeface="BIZ UDゴシック" panose="020B0400000000000000" pitchFamily="49" charset="-128"/>
            </a:endParaRPr>
          </a:p>
          <a:p>
            <a:pPr>
              <a:lnSpc>
                <a:spcPts val="1850"/>
              </a:lnSpc>
            </a:pPr>
            <a:r>
              <a:rPr lang="ja-JP" altLang="en-US" sz="1200" dirty="0">
                <a:solidFill>
                  <a:schemeClr val="bg1"/>
                </a:solidFill>
                <a:latin typeface="BIZ UDゴシック" panose="020B0400000000000000" pitchFamily="49" charset="-128"/>
                <a:ea typeface="BIZ UDゴシック" panose="020B0400000000000000" pitchFamily="49" charset="-128"/>
              </a:rPr>
              <a:t> 　（大阪府　環境農林</a:t>
            </a:r>
            <a:r>
              <a:rPr lang="ja-JP" altLang="en-US" sz="1200">
                <a:solidFill>
                  <a:schemeClr val="bg1"/>
                </a:solidFill>
                <a:latin typeface="BIZ UDゴシック" panose="020B0400000000000000" pitchFamily="49" charset="-128"/>
                <a:ea typeface="BIZ UDゴシック" panose="020B0400000000000000" pitchFamily="49" charset="-128"/>
              </a:rPr>
              <a:t>水産部　水産課内</a:t>
            </a:r>
            <a:r>
              <a:rPr lang="ja-JP" altLang="en-US" sz="1200" dirty="0">
                <a:solidFill>
                  <a:schemeClr val="bg1"/>
                </a:solidFill>
                <a:latin typeface="BIZ UDゴシック" panose="020B0400000000000000" pitchFamily="49" charset="-128"/>
                <a:ea typeface="BIZ UDゴシック" panose="020B0400000000000000" pitchFamily="49" charset="-128"/>
              </a:rPr>
              <a:t>）</a:t>
            </a:r>
            <a:endParaRPr lang="en-US" altLang="ja-JP" sz="1200" dirty="0">
              <a:solidFill>
                <a:schemeClr val="bg1"/>
              </a:solidFill>
              <a:latin typeface="BIZ UDゴシック" panose="020B0400000000000000" pitchFamily="49" charset="-128"/>
              <a:ea typeface="BIZ UDゴシック" panose="020B0400000000000000" pitchFamily="49" charset="-128"/>
            </a:endParaRPr>
          </a:p>
          <a:p>
            <a:pPr>
              <a:lnSpc>
                <a:spcPts val="1850"/>
              </a:lnSpc>
            </a:pPr>
            <a:r>
              <a:rPr lang="ja-JP" altLang="en-US" sz="1200" dirty="0">
                <a:solidFill>
                  <a:schemeClr val="bg1"/>
                </a:solidFill>
                <a:latin typeface="BIZ UDゴシック" panose="020B0400000000000000" pitchFamily="49" charset="-128"/>
                <a:ea typeface="BIZ UDゴシック" panose="020B0400000000000000" pitchFamily="49" charset="-128"/>
              </a:rPr>
              <a:t>　住所：〒</a:t>
            </a:r>
            <a:r>
              <a:rPr lang="en-US" altLang="ja-JP" sz="1200" dirty="0">
                <a:solidFill>
                  <a:schemeClr val="bg1"/>
                </a:solidFill>
                <a:latin typeface="BIZ UDゴシック" panose="020B0400000000000000" pitchFamily="49" charset="-128"/>
                <a:ea typeface="BIZ UDゴシック" panose="020B0400000000000000" pitchFamily="49" charset="-128"/>
              </a:rPr>
              <a:t>559-8555</a:t>
            </a:r>
            <a:r>
              <a:rPr lang="ja-JP" altLang="en-US" sz="1200" dirty="0">
                <a:solidFill>
                  <a:schemeClr val="bg1"/>
                </a:solidFill>
                <a:latin typeface="BIZ UDゴシック" panose="020B0400000000000000" pitchFamily="49" charset="-128"/>
                <a:ea typeface="BIZ UDゴシック" panose="020B0400000000000000" pitchFamily="49" charset="-128"/>
              </a:rPr>
              <a:t>　大阪市住之江区南港北１－</a:t>
            </a:r>
            <a:r>
              <a:rPr lang="en-US" altLang="ja-JP" sz="1200" dirty="0">
                <a:solidFill>
                  <a:schemeClr val="bg1"/>
                </a:solidFill>
                <a:latin typeface="BIZ UDゴシック" panose="020B0400000000000000" pitchFamily="49" charset="-128"/>
                <a:ea typeface="BIZ UDゴシック" panose="020B0400000000000000" pitchFamily="49" charset="-128"/>
              </a:rPr>
              <a:t>14</a:t>
            </a:r>
            <a:r>
              <a:rPr lang="ja-JP" altLang="en-US" sz="1200" dirty="0">
                <a:solidFill>
                  <a:schemeClr val="bg1"/>
                </a:solidFill>
                <a:latin typeface="BIZ UDゴシック" panose="020B0400000000000000" pitchFamily="49" charset="-128"/>
                <a:ea typeface="BIZ UDゴシック" panose="020B0400000000000000" pitchFamily="49" charset="-128"/>
              </a:rPr>
              <a:t>－</a:t>
            </a:r>
            <a:r>
              <a:rPr lang="en-US" altLang="ja-JP" sz="1200" dirty="0">
                <a:solidFill>
                  <a:schemeClr val="bg1"/>
                </a:solidFill>
                <a:latin typeface="BIZ UDゴシック" panose="020B0400000000000000" pitchFamily="49" charset="-128"/>
                <a:ea typeface="BIZ UDゴシック" panose="020B0400000000000000" pitchFamily="49" charset="-128"/>
              </a:rPr>
              <a:t>16</a:t>
            </a:r>
            <a:r>
              <a:rPr lang="ja-JP" altLang="en-US" sz="1200" dirty="0">
                <a:solidFill>
                  <a:schemeClr val="bg1"/>
                </a:solidFill>
                <a:latin typeface="BIZ UDゴシック" panose="020B0400000000000000" pitchFamily="49" charset="-128"/>
                <a:ea typeface="BIZ UDゴシック" panose="020B0400000000000000" pitchFamily="49" charset="-128"/>
              </a:rPr>
              <a:t>　咲洲庁舎</a:t>
            </a:r>
            <a:r>
              <a:rPr lang="en-US" altLang="ja-JP" sz="1200" dirty="0">
                <a:solidFill>
                  <a:schemeClr val="bg1"/>
                </a:solidFill>
                <a:latin typeface="BIZ UDゴシック" panose="020B0400000000000000" pitchFamily="49" charset="-128"/>
                <a:ea typeface="BIZ UDゴシック" panose="020B0400000000000000" pitchFamily="49" charset="-128"/>
              </a:rPr>
              <a:t>23</a:t>
            </a:r>
            <a:r>
              <a:rPr lang="ja-JP" altLang="en-US" sz="1200" dirty="0">
                <a:solidFill>
                  <a:schemeClr val="bg1"/>
                </a:solidFill>
                <a:latin typeface="BIZ UDゴシック" panose="020B0400000000000000" pitchFamily="49" charset="-128"/>
                <a:ea typeface="BIZ UDゴシック" panose="020B0400000000000000" pitchFamily="49" charset="-128"/>
              </a:rPr>
              <a:t>階</a:t>
            </a:r>
            <a:endParaRPr lang="en-US" altLang="ja-JP" sz="1200" dirty="0">
              <a:solidFill>
                <a:schemeClr val="bg1"/>
              </a:solidFill>
              <a:latin typeface="BIZ UDゴシック" panose="020B0400000000000000" pitchFamily="49" charset="-128"/>
              <a:ea typeface="BIZ UDゴシック" panose="020B0400000000000000" pitchFamily="49" charset="-128"/>
            </a:endParaRPr>
          </a:p>
          <a:p>
            <a:pPr>
              <a:lnSpc>
                <a:spcPts val="1850"/>
              </a:lnSpc>
            </a:pPr>
            <a:r>
              <a:rPr lang="ja-JP" altLang="en-US" sz="1200" dirty="0">
                <a:solidFill>
                  <a:schemeClr val="bg1"/>
                </a:solidFill>
                <a:latin typeface="BIZ UDゴシック" panose="020B0400000000000000" pitchFamily="49" charset="-128"/>
                <a:ea typeface="BIZ UDゴシック" panose="020B0400000000000000" pitchFamily="49" charset="-128"/>
              </a:rPr>
              <a:t>　電話：</a:t>
            </a:r>
            <a:r>
              <a:rPr lang="en-US" altLang="ja-JP" sz="1200" dirty="0">
                <a:solidFill>
                  <a:schemeClr val="bg1"/>
                </a:solidFill>
                <a:latin typeface="BIZ UDゴシック" panose="020B0400000000000000" pitchFamily="49" charset="-128"/>
                <a:ea typeface="BIZ UDゴシック" panose="020B0400000000000000" pitchFamily="49" charset="-128"/>
              </a:rPr>
              <a:t>06-6210-9625</a:t>
            </a:r>
            <a:r>
              <a:rPr lang="ja-JP" altLang="en-US" sz="1200" dirty="0">
                <a:solidFill>
                  <a:schemeClr val="bg1"/>
                </a:solidFill>
                <a:latin typeface="BIZ UDゴシック" panose="020B0400000000000000" pitchFamily="49" charset="-128"/>
                <a:ea typeface="BIZ UDゴシック" panose="020B0400000000000000" pitchFamily="49" charset="-128"/>
              </a:rPr>
              <a:t>　 メール：</a:t>
            </a:r>
            <a:r>
              <a:rPr lang="en-US" altLang="ja-JP" sz="1200" dirty="0">
                <a:solidFill>
                  <a:schemeClr val="bg1"/>
                </a:solidFill>
                <a:latin typeface="BIZ UDゴシック" panose="020B0400000000000000" pitchFamily="49" charset="-128"/>
                <a:ea typeface="BIZ UDゴシック" panose="020B0400000000000000" pitchFamily="49" charset="-128"/>
              </a:rPr>
              <a:t>umitaikai@gbox.pref.osaka.lg.jp</a:t>
            </a:r>
          </a:p>
        </p:txBody>
      </p:sp>
      <p:sp>
        <p:nvSpPr>
          <p:cNvPr id="32" name="テキスト ボックス 31">
            <a:extLst>
              <a:ext uri="{FF2B5EF4-FFF2-40B4-BE49-F238E27FC236}">
                <a16:creationId xmlns:a16="http://schemas.microsoft.com/office/drawing/2014/main" id="{43C7A8B2-6D07-43AD-AAF2-C9BFCC9CA2BA}"/>
              </a:ext>
            </a:extLst>
          </p:cNvPr>
          <p:cNvSpPr txBox="1"/>
          <p:nvPr/>
        </p:nvSpPr>
        <p:spPr>
          <a:xfrm>
            <a:off x="102057" y="137507"/>
            <a:ext cx="6653886" cy="2355901"/>
          </a:xfrm>
          <a:prstGeom prst="rect">
            <a:avLst/>
          </a:prstGeom>
          <a:noFill/>
        </p:spPr>
        <p:txBody>
          <a:bodyPr wrap="square" rtlCol="0">
            <a:spAutoFit/>
          </a:bodyPr>
          <a:lstStyle/>
          <a:p>
            <a:pPr>
              <a:lnSpc>
                <a:spcPts val="2000"/>
              </a:lnSpc>
            </a:pPr>
            <a:r>
              <a:rPr lang="ja-JP" altLang="en-US" sz="1600" b="1" dirty="0">
                <a:solidFill>
                  <a:schemeClr val="tx1"/>
                </a:solidFill>
                <a:latin typeface="BIZ UDゴシック" panose="020B0400000000000000" pitchFamily="49" charset="-128"/>
                <a:ea typeface="BIZ UDゴシック" panose="020B0400000000000000" pitchFamily="49" charset="-128"/>
              </a:rPr>
              <a:t>○協賛行事開催への返礼</a:t>
            </a:r>
            <a:endParaRPr lang="en-US" altLang="ja-JP" sz="1600" b="1" dirty="0">
              <a:solidFill>
                <a:srgbClr val="FF0000"/>
              </a:solidFill>
              <a:latin typeface="BIZ UDゴシック" panose="020B0400000000000000" pitchFamily="49" charset="-128"/>
              <a:ea typeface="BIZ UDゴシック" panose="020B0400000000000000" pitchFamily="49" charset="-128"/>
            </a:endParaRPr>
          </a:p>
          <a:p>
            <a:pPr>
              <a:lnSpc>
                <a:spcPts val="2000"/>
              </a:lnSpc>
            </a:pPr>
            <a:r>
              <a:rPr lang="ja-JP" altLang="en-US" sz="1200" dirty="0">
                <a:solidFill>
                  <a:schemeClr val="tx1"/>
                </a:solidFill>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① </a:t>
            </a:r>
            <a:r>
              <a:rPr lang="ja-JP" altLang="en-US" sz="1200" dirty="0">
                <a:solidFill>
                  <a:schemeClr val="tx1"/>
                </a:solidFill>
                <a:latin typeface="BIZ UDゴシック" panose="020B0400000000000000" pitchFamily="49" charset="-128"/>
                <a:ea typeface="BIZ UDゴシック" panose="020B0400000000000000" pitchFamily="49" charset="-128"/>
              </a:rPr>
              <a:t>大会のテーマ、大会キャラクター「もずやん」大会専用イラスト等の使用</a:t>
            </a:r>
          </a:p>
          <a:p>
            <a:pPr>
              <a:lnSpc>
                <a:spcPts val="2000"/>
              </a:lnSpc>
            </a:pPr>
            <a:r>
              <a:rPr lang="ja-JP" altLang="en-US" sz="1200" dirty="0">
                <a:latin typeface="BIZ UDゴシック" panose="020B0400000000000000" pitchFamily="49" charset="-128"/>
                <a:ea typeface="BIZ UDゴシック" panose="020B0400000000000000" pitchFamily="49" charset="-128"/>
              </a:rPr>
              <a:t>　</a:t>
            </a:r>
            <a:r>
              <a:rPr lang="ja-JP" altLang="en-US" sz="1200" dirty="0">
                <a:solidFill>
                  <a:schemeClr val="tx1"/>
                </a:solidFill>
                <a:latin typeface="BIZ UDゴシック" panose="020B0400000000000000" pitchFamily="49" charset="-128"/>
                <a:ea typeface="BIZ UDゴシック" panose="020B0400000000000000" pitchFamily="49" charset="-128"/>
              </a:rPr>
              <a:t>② 当該行事のポスター・チラシ等への協賛行事の表示</a:t>
            </a:r>
          </a:p>
          <a:p>
            <a:pPr>
              <a:lnSpc>
                <a:spcPts val="2000"/>
              </a:lnSpc>
            </a:pPr>
            <a:r>
              <a:rPr lang="ja-JP" altLang="en-US" sz="1200" dirty="0">
                <a:solidFill>
                  <a:schemeClr val="tx1"/>
                </a:solidFill>
                <a:latin typeface="BIZ UDゴシック" panose="020B0400000000000000" pitchFamily="49" charset="-128"/>
                <a:ea typeface="BIZ UDゴシック" panose="020B0400000000000000" pitchFamily="49" charset="-128"/>
              </a:rPr>
              <a:t>　③ 大会「横断幕」、「のぼり旗」、「大会専用コスチューム」の貸し出し</a:t>
            </a:r>
          </a:p>
          <a:p>
            <a:pPr>
              <a:lnSpc>
                <a:spcPts val="2000"/>
              </a:lnSpc>
            </a:pPr>
            <a:r>
              <a:rPr lang="ja-JP" altLang="en-US" sz="1200" dirty="0">
                <a:solidFill>
                  <a:schemeClr val="tx1"/>
                </a:solidFill>
                <a:latin typeface="BIZ UDゴシック" panose="020B0400000000000000" pitchFamily="49" charset="-128"/>
                <a:ea typeface="BIZ UDゴシック" panose="020B0400000000000000" pitchFamily="49" charset="-128"/>
              </a:rPr>
              <a:t>　④ 大会ポスター・チラシの提供</a:t>
            </a:r>
          </a:p>
          <a:p>
            <a:pPr>
              <a:lnSpc>
                <a:spcPts val="2000"/>
              </a:lnSpc>
            </a:pPr>
            <a:r>
              <a:rPr lang="ja-JP" altLang="en-US" sz="1200" dirty="0">
                <a:solidFill>
                  <a:schemeClr val="tx1"/>
                </a:solidFill>
                <a:latin typeface="BIZ UDゴシック" panose="020B0400000000000000" pitchFamily="49" charset="-128"/>
                <a:ea typeface="BIZ UDゴシック" panose="020B0400000000000000" pitchFamily="49" charset="-128"/>
              </a:rPr>
              <a:t>　⑤ 大会ノベルティグッズの提供</a:t>
            </a:r>
          </a:p>
          <a:p>
            <a:pPr>
              <a:lnSpc>
                <a:spcPts val="2000"/>
              </a:lnSpc>
            </a:pPr>
            <a:r>
              <a:rPr lang="ja-JP" altLang="en-US" sz="1200" dirty="0">
                <a:solidFill>
                  <a:schemeClr val="tx1"/>
                </a:solidFill>
                <a:latin typeface="BIZ UDゴシック" panose="020B0400000000000000" pitchFamily="49" charset="-128"/>
                <a:ea typeface="BIZ UDゴシック" panose="020B0400000000000000" pitchFamily="49" charset="-128"/>
              </a:rPr>
              <a:t>　⑥ 大会ホームページ及び大会終了後に発行する実績報告書等への行事情報等の掲載　など</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a:lnSpc>
                <a:spcPts val="2000"/>
              </a:lnSpc>
            </a:pPr>
            <a:r>
              <a:rPr lang="ja-JP" altLang="en-US" sz="1050" dirty="0">
                <a:solidFill>
                  <a:schemeClr val="tx1"/>
                </a:solidFill>
                <a:latin typeface="BIZ UDゴシック" panose="020B0400000000000000" pitchFamily="49" charset="-128"/>
                <a:ea typeface="BIZ UDゴシック" panose="020B0400000000000000" pitchFamily="49" charset="-128"/>
              </a:rPr>
              <a:t>　　</a:t>
            </a:r>
            <a:r>
              <a:rPr lang="en-US" altLang="ja-JP" sz="1050" dirty="0">
                <a:solidFill>
                  <a:schemeClr val="tx1"/>
                </a:solidFill>
                <a:latin typeface="BIZ UDゴシック" panose="020B0400000000000000" pitchFamily="49" charset="-128"/>
                <a:ea typeface="BIZ UDゴシック" panose="020B0400000000000000" pitchFamily="49" charset="-128"/>
              </a:rPr>
              <a:t>※</a:t>
            </a:r>
            <a:r>
              <a:rPr lang="ja-JP" altLang="en-US" sz="1050" dirty="0">
                <a:solidFill>
                  <a:schemeClr val="tx1"/>
                </a:solidFill>
                <a:latin typeface="BIZ UDゴシック" panose="020B0400000000000000" pitchFamily="49" charset="-128"/>
                <a:ea typeface="BIZ UDゴシック" panose="020B0400000000000000" pitchFamily="49" charset="-128"/>
              </a:rPr>
              <a:t>返礼については、各種注意事項があります。</a:t>
            </a:r>
            <a:endParaRPr lang="en-US" altLang="ja-JP" sz="1050" dirty="0">
              <a:solidFill>
                <a:schemeClr val="tx1"/>
              </a:solidFill>
              <a:latin typeface="BIZ UDゴシック" panose="020B0400000000000000" pitchFamily="49" charset="-128"/>
              <a:ea typeface="BIZ UDゴシック" panose="020B0400000000000000" pitchFamily="49" charset="-128"/>
            </a:endParaRPr>
          </a:p>
          <a:p>
            <a:pPr>
              <a:lnSpc>
                <a:spcPts val="2000"/>
              </a:lnSpc>
            </a:pPr>
            <a:r>
              <a:rPr lang="ja-JP" altLang="en-US" sz="1050" dirty="0">
                <a:solidFill>
                  <a:schemeClr val="tx1"/>
                </a:solidFill>
                <a:latin typeface="BIZ UDゴシック" panose="020B0400000000000000" pitchFamily="49" charset="-128"/>
                <a:ea typeface="BIZ UDゴシック" panose="020B0400000000000000" pitchFamily="49" charset="-128"/>
              </a:rPr>
              <a:t>　　　詳しくはホームページ等から協賛行事募集要領をご覧ください。</a:t>
            </a:r>
            <a:endParaRPr lang="en-US" altLang="ja-JP" sz="1050" dirty="0">
              <a:solidFill>
                <a:schemeClr val="tx1"/>
              </a:solidFill>
              <a:latin typeface="BIZ UDゴシック" panose="020B0400000000000000" pitchFamily="49" charset="-128"/>
              <a:ea typeface="BIZ UDゴシック" panose="020B0400000000000000" pitchFamily="49" charset="-128"/>
            </a:endParaRPr>
          </a:p>
        </p:txBody>
      </p:sp>
      <p:sp>
        <p:nvSpPr>
          <p:cNvPr id="34" name="正方形/長方形 33">
            <a:extLst>
              <a:ext uri="{FF2B5EF4-FFF2-40B4-BE49-F238E27FC236}">
                <a16:creationId xmlns:a16="http://schemas.microsoft.com/office/drawing/2014/main" id="{0A98949C-AA70-4A99-AD78-279CB93A09CE}"/>
              </a:ext>
            </a:extLst>
          </p:cNvPr>
          <p:cNvSpPr/>
          <p:nvPr/>
        </p:nvSpPr>
        <p:spPr>
          <a:xfrm>
            <a:off x="5655121" y="9567541"/>
            <a:ext cx="1159930" cy="276999"/>
          </a:xfrm>
          <a:prstGeom prst="rect">
            <a:avLst/>
          </a:prstGeom>
        </p:spPr>
        <p:txBody>
          <a:bodyPr wrap="square">
            <a:spAutoFit/>
          </a:bodyPr>
          <a:lstStyle/>
          <a:p>
            <a:pPr algn="ctr"/>
            <a:r>
              <a:rPr kumimoji="1" lang="ja-JP" altLang="en-US" sz="1200" dirty="0">
                <a:latin typeface="BIZ UDゴシック" panose="020B0400000000000000" pitchFamily="49" charset="-128"/>
                <a:ea typeface="BIZ UDゴシック" panose="020B0400000000000000" pitchFamily="49" charset="-128"/>
              </a:rPr>
              <a:t>大阪大会ＨＰ</a:t>
            </a:r>
          </a:p>
        </p:txBody>
      </p:sp>
      <p:sp>
        <p:nvSpPr>
          <p:cNvPr id="35" name="正方形/長方形 34">
            <a:extLst>
              <a:ext uri="{FF2B5EF4-FFF2-40B4-BE49-F238E27FC236}">
                <a16:creationId xmlns:a16="http://schemas.microsoft.com/office/drawing/2014/main" id="{CD02386D-037C-40D8-AB0A-B468DA98D149}"/>
              </a:ext>
            </a:extLst>
          </p:cNvPr>
          <p:cNvSpPr/>
          <p:nvPr/>
        </p:nvSpPr>
        <p:spPr>
          <a:xfrm>
            <a:off x="102057" y="2635996"/>
            <a:ext cx="6653886" cy="5756050"/>
          </a:xfrm>
          <a:prstGeom prst="rect">
            <a:avLst/>
          </a:prstGeom>
          <a:solidFill>
            <a:schemeClr val="bg1"/>
          </a:solidFill>
          <a:ln w="19050">
            <a:solidFill>
              <a:srgbClr val="00808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600" b="1" dirty="0">
              <a:solidFill>
                <a:schemeClr val="tx1"/>
              </a:solidFill>
              <a:latin typeface="BIZ UDゴシック" panose="020B0400000000000000" pitchFamily="49" charset="-128"/>
              <a:ea typeface="BIZ UDゴシック" panose="020B0400000000000000" pitchFamily="49" charset="-128"/>
            </a:endParaRPr>
          </a:p>
          <a:p>
            <a:r>
              <a:rPr kumimoji="1" lang="en-US" altLang="ja-JP" sz="1600" b="1" dirty="0">
                <a:solidFill>
                  <a:schemeClr val="tx1"/>
                </a:solidFill>
                <a:latin typeface="BIZ UDゴシック" panose="020B0400000000000000" pitchFamily="49" charset="-128"/>
                <a:ea typeface="BIZ UDゴシック" panose="020B0400000000000000" pitchFamily="49" charset="-128"/>
              </a:rPr>
              <a:t>【</a:t>
            </a:r>
            <a:r>
              <a:rPr kumimoji="1" lang="ja-JP" altLang="en-US" sz="1600" b="1" dirty="0">
                <a:solidFill>
                  <a:schemeClr val="tx1"/>
                </a:solidFill>
                <a:latin typeface="BIZ UDゴシック" panose="020B0400000000000000" pitchFamily="49" charset="-128"/>
                <a:ea typeface="BIZ UDゴシック" panose="020B0400000000000000" pitchFamily="49" charset="-128"/>
              </a:rPr>
              <a:t>第</a:t>
            </a:r>
            <a:r>
              <a:rPr kumimoji="1" lang="en-US" altLang="ja-JP" sz="1600" b="1" dirty="0">
                <a:solidFill>
                  <a:schemeClr val="tx1"/>
                </a:solidFill>
                <a:latin typeface="BIZ UDゴシック" panose="020B0400000000000000" pitchFamily="49" charset="-128"/>
                <a:ea typeface="BIZ UDゴシック" panose="020B0400000000000000" pitchFamily="49" charset="-128"/>
              </a:rPr>
              <a:t>45</a:t>
            </a:r>
            <a:r>
              <a:rPr kumimoji="1" lang="ja-JP" altLang="en-US" sz="1600" b="1" dirty="0">
                <a:solidFill>
                  <a:schemeClr val="tx1"/>
                </a:solidFill>
                <a:latin typeface="BIZ UDゴシック" panose="020B0400000000000000" pitchFamily="49" charset="-128"/>
                <a:ea typeface="BIZ UDゴシック" panose="020B0400000000000000" pitchFamily="49" charset="-128"/>
              </a:rPr>
              <a:t>回全国豊かな海づくり大会～魚庭の海おおさか大会～</a:t>
            </a:r>
            <a:r>
              <a:rPr kumimoji="1" lang="en-US" altLang="ja-JP" sz="1600" b="1" dirty="0">
                <a:solidFill>
                  <a:schemeClr val="tx1"/>
                </a:solidFill>
                <a:latin typeface="BIZ UDゴシック" panose="020B0400000000000000" pitchFamily="49" charset="-128"/>
                <a:ea typeface="BIZ UDゴシック" panose="020B0400000000000000" pitchFamily="49" charset="-128"/>
              </a:rPr>
              <a:t>】</a:t>
            </a:r>
          </a:p>
          <a:p>
            <a:pPr>
              <a:spcAft>
                <a:spcPts val="1200"/>
              </a:spcAft>
            </a:pPr>
            <a:r>
              <a:rPr kumimoji="1" lang="ja-JP" altLang="en-US" sz="1200" b="1" dirty="0">
                <a:solidFill>
                  <a:schemeClr val="tx1"/>
                </a:solidFill>
                <a:latin typeface="BIZ UDゴシック" panose="020B0400000000000000" pitchFamily="49" charset="-128"/>
                <a:ea typeface="BIZ UDゴシック" panose="020B0400000000000000" pitchFamily="49" charset="-128"/>
              </a:rPr>
              <a:t>　</a:t>
            </a:r>
            <a:r>
              <a:rPr kumimoji="1" lang="ja-JP" altLang="en-US" sz="1200" dirty="0">
                <a:solidFill>
                  <a:schemeClr val="tx1"/>
                </a:solidFill>
                <a:latin typeface="BIZ UDゴシック" panose="020B0400000000000000" pitchFamily="49" charset="-128"/>
                <a:ea typeface="BIZ UDゴシック" panose="020B0400000000000000" pitchFamily="49" charset="-128"/>
              </a:rPr>
              <a:t>全国豊かな海づくり大会は、</a:t>
            </a:r>
            <a:r>
              <a:rPr kumimoji="1" lang="ja-JP" altLang="en-US" sz="1200" b="1" dirty="0">
                <a:solidFill>
                  <a:schemeClr val="tx1"/>
                </a:solidFill>
                <a:latin typeface="BIZ UDゴシック" panose="020B0400000000000000" pitchFamily="49" charset="-128"/>
                <a:ea typeface="BIZ UDゴシック" panose="020B0400000000000000" pitchFamily="49" charset="-128"/>
              </a:rPr>
              <a:t>水産資源の保護・管理</a:t>
            </a:r>
            <a:r>
              <a:rPr kumimoji="1" lang="ja-JP" altLang="en-US" sz="1200" dirty="0">
                <a:solidFill>
                  <a:schemeClr val="tx1"/>
                </a:solidFill>
                <a:latin typeface="BIZ UDゴシック" panose="020B0400000000000000" pitchFamily="49" charset="-128"/>
                <a:ea typeface="BIZ UDゴシック" panose="020B0400000000000000" pitchFamily="49" charset="-128"/>
              </a:rPr>
              <a:t>と</a:t>
            </a:r>
            <a:r>
              <a:rPr kumimoji="1" lang="ja-JP" altLang="en-US" sz="1200" b="1" dirty="0">
                <a:solidFill>
                  <a:schemeClr val="tx1"/>
                </a:solidFill>
                <a:latin typeface="BIZ UDゴシック" panose="020B0400000000000000" pitchFamily="49" charset="-128"/>
                <a:ea typeface="BIZ UDゴシック" panose="020B0400000000000000" pitchFamily="49" charset="-128"/>
              </a:rPr>
              <a:t>海や湖沼・河川の環境保全の大切さ</a:t>
            </a:r>
            <a:r>
              <a:rPr kumimoji="1" lang="ja-JP" altLang="en-US" sz="1200" dirty="0">
                <a:solidFill>
                  <a:schemeClr val="tx1"/>
                </a:solidFill>
                <a:latin typeface="BIZ UDゴシック" panose="020B0400000000000000" pitchFamily="49" charset="-128"/>
                <a:ea typeface="BIZ UDゴシック" panose="020B0400000000000000" pitchFamily="49" charset="-128"/>
              </a:rPr>
              <a:t>を広く国民に訴えるとともに、</a:t>
            </a:r>
            <a:r>
              <a:rPr kumimoji="1" lang="ja-JP" altLang="en-US" sz="1200" b="1" dirty="0">
                <a:solidFill>
                  <a:schemeClr val="tx1"/>
                </a:solidFill>
                <a:latin typeface="BIZ UDゴシック" panose="020B0400000000000000" pitchFamily="49" charset="-128"/>
                <a:ea typeface="BIZ UDゴシック" panose="020B0400000000000000" pitchFamily="49" charset="-128"/>
              </a:rPr>
              <a:t>つくり育てる漁業の推進を通じて漁業の振興と発展を図る</a:t>
            </a:r>
            <a:r>
              <a:rPr kumimoji="1" lang="ja-JP" altLang="en-US" sz="1200" dirty="0">
                <a:solidFill>
                  <a:schemeClr val="tx1"/>
                </a:solidFill>
                <a:latin typeface="BIZ UDゴシック" panose="020B0400000000000000" pitchFamily="49" charset="-128"/>
                <a:ea typeface="BIZ UDゴシック" panose="020B0400000000000000" pitchFamily="49" charset="-128"/>
              </a:rPr>
              <a:t>ことを目的とし、昭和</a:t>
            </a:r>
            <a:r>
              <a:rPr kumimoji="1" lang="en-US" altLang="ja-JP" sz="1200" dirty="0">
                <a:solidFill>
                  <a:schemeClr val="tx1"/>
                </a:solidFill>
                <a:latin typeface="BIZ UDゴシック" panose="020B0400000000000000" pitchFamily="49" charset="-128"/>
                <a:ea typeface="BIZ UDゴシック" panose="020B0400000000000000" pitchFamily="49" charset="-128"/>
              </a:rPr>
              <a:t>56</a:t>
            </a:r>
            <a:r>
              <a:rPr kumimoji="1" lang="ja-JP" altLang="en-US" sz="1200" dirty="0">
                <a:solidFill>
                  <a:schemeClr val="tx1"/>
                </a:solidFill>
                <a:latin typeface="BIZ UDゴシック" panose="020B0400000000000000" pitchFamily="49" charset="-128"/>
                <a:ea typeface="BIZ UDゴシック" panose="020B0400000000000000" pitchFamily="49" charset="-128"/>
              </a:rPr>
              <a:t>年から毎年全国各地で開催されている国民的行事の一つです。</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・開催日：令和８年</a:t>
            </a:r>
            <a:r>
              <a:rPr lang="en-US" altLang="ja-JP" sz="1200" dirty="0">
                <a:solidFill>
                  <a:schemeClr val="tx1"/>
                </a:solidFill>
                <a:latin typeface="BIZ UDゴシック" panose="020B0400000000000000" pitchFamily="49" charset="-128"/>
                <a:ea typeface="BIZ UDゴシック" panose="020B0400000000000000" pitchFamily="49" charset="-128"/>
              </a:rPr>
              <a:t>11</a:t>
            </a:r>
            <a:r>
              <a:rPr lang="ja-JP" altLang="en-US" sz="1200" dirty="0">
                <a:solidFill>
                  <a:schemeClr val="tx1"/>
                </a:solidFill>
                <a:latin typeface="BIZ UDゴシック" panose="020B0400000000000000" pitchFamily="49" charset="-128"/>
                <a:ea typeface="BIZ UDゴシック" panose="020B0400000000000000" pitchFamily="49" charset="-128"/>
              </a:rPr>
              <a:t>月</a:t>
            </a:r>
            <a:r>
              <a:rPr lang="en-US" altLang="ja-JP" sz="1200" dirty="0">
                <a:solidFill>
                  <a:schemeClr val="tx1"/>
                </a:solidFill>
                <a:latin typeface="BIZ UDゴシック" panose="020B0400000000000000" pitchFamily="49" charset="-128"/>
                <a:ea typeface="BIZ UDゴシック" panose="020B0400000000000000" pitchFamily="49" charset="-128"/>
              </a:rPr>
              <a:t>14</a:t>
            </a:r>
            <a:r>
              <a:rPr lang="ja-JP" altLang="en-US" sz="1200" dirty="0">
                <a:solidFill>
                  <a:schemeClr val="tx1"/>
                </a:solidFill>
                <a:latin typeface="BIZ UDゴシック" panose="020B0400000000000000" pitchFamily="49" charset="-128"/>
                <a:ea typeface="BIZ UDゴシック" panose="020B0400000000000000" pitchFamily="49" charset="-128"/>
              </a:rPr>
              <a:t>日</a:t>
            </a:r>
            <a:r>
              <a:rPr lang="en-US" altLang="ja-JP" sz="1200" dirty="0">
                <a:solidFill>
                  <a:schemeClr val="tx1"/>
                </a:solidFill>
                <a:latin typeface="BIZ UDゴシック" panose="020B0400000000000000" pitchFamily="49" charset="-128"/>
                <a:ea typeface="BIZ UDゴシック" panose="020B0400000000000000" pitchFamily="49" charset="-128"/>
              </a:rPr>
              <a:t>(</a:t>
            </a:r>
            <a:r>
              <a:rPr lang="ja-JP" altLang="en-US" sz="1200" dirty="0">
                <a:solidFill>
                  <a:schemeClr val="tx1"/>
                </a:solidFill>
                <a:latin typeface="BIZ UDゴシック" panose="020B0400000000000000" pitchFamily="49" charset="-128"/>
                <a:ea typeface="BIZ UDゴシック" panose="020B0400000000000000" pitchFamily="49" charset="-128"/>
              </a:rPr>
              <a:t>土</a:t>
            </a:r>
            <a:r>
              <a:rPr lang="en-US" altLang="ja-JP" sz="1200" dirty="0">
                <a:solidFill>
                  <a:schemeClr val="tx1"/>
                </a:solidFill>
                <a:latin typeface="BIZ UDゴシック" panose="020B0400000000000000" pitchFamily="49" charset="-128"/>
                <a:ea typeface="BIZ UDゴシック" panose="020B0400000000000000" pitchFamily="49" charset="-128"/>
              </a:rPr>
              <a:t>)</a:t>
            </a:r>
            <a:r>
              <a:rPr lang="ja-JP" altLang="en-US" sz="1200" dirty="0">
                <a:solidFill>
                  <a:schemeClr val="tx1"/>
                </a:solidFill>
                <a:latin typeface="BIZ UDゴシック" panose="020B0400000000000000" pitchFamily="49" charset="-128"/>
                <a:ea typeface="BIZ UDゴシック" panose="020B0400000000000000" pitchFamily="49" charset="-128"/>
              </a:rPr>
              <a:t>・</a:t>
            </a:r>
            <a:r>
              <a:rPr lang="en-US" altLang="ja-JP" sz="1200" dirty="0">
                <a:solidFill>
                  <a:schemeClr val="tx1"/>
                </a:solidFill>
                <a:latin typeface="BIZ UDゴシック" panose="020B0400000000000000" pitchFamily="49" charset="-128"/>
                <a:ea typeface="BIZ UDゴシック" panose="020B0400000000000000" pitchFamily="49" charset="-128"/>
              </a:rPr>
              <a:t>15</a:t>
            </a:r>
            <a:r>
              <a:rPr lang="ja-JP" altLang="en-US" sz="1200" dirty="0">
                <a:solidFill>
                  <a:schemeClr val="tx1"/>
                </a:solidFill>
                <a:latin typeface="BIZ UDゴシック" panose="020B0400000000000000" pitchFamily="49" charset="-128"/>
                <a:ea typeface="BIZ UDゴシック" panose="020B0400000000000000" pitchFamily="49" charset="-128"/>
              </a:rPr>
              <a:t>日</a:t>
            </a:r>
            <a:r>
              <a:rPr lang="en-US" altLang="ja-JP" sz="1200" dirty="0">
                <a:solidFill>
                  <a:schemeClr val="tx1"/>
                </a:solidFill>
                <a:latin typeface="BIZ UDゴシック" panose="020B0400000000000000" pitchFamily="49" charset="-128"/>
                <a:ea typeface="BIZ UDゴシック" panose="020B0400000000000000" pitchFamily="49" charset="-128"/>
              </a:rPr>
              <a:t>(</a:t>
            </a:r>
            <a:r>
              <a:rPr lang="ja-JP" altLang="en-US" sz="1200" dirty="0">
                <a:solidFill>
                  <a:schemeClr val="tx1"/>
                </a:solidFill>
                <a:latin typeface="BIZ UDゴシック" panose="020B0400000000000000" pitchFamily="49" charset="-128"/>
                <a:ea typeface="BIZ UDゴシック" panose="020B0400000000000000" pitchFamily="49" charset="-128"/>
              </a:rPr>
              <a:t>日</a:t>
            </a:r>
            <a:r>
              <a:rPr lang="en-US" altLang="ja-JP" sz="1200" dirty="0">
                <a:solidFill>
                  <a:schemeClr val="tx1"/>
                </a:solidFill>
                <a:latin typeface="BIZ UDゴシック" panose="020B0400000000000000" pitchFamily="49" charset="-128"/>
                <a:ea typeface="BIZ UDゴシック" panose="020B0400000000000000" pitchFamily="49" charset="-128"/>
              </a:rPr>
              <a:t>)</a:t>
            </a:r>
          </a:p>
          <a:p>
            <a:r>
              <a:rPr lang="ja-JP" altLang="en-US" sz="1200" dirty="0">
                <a:solidFill>
                  <a:schemeClr val="tx1"/>
                </a:solidFill>
                <a:latin typeface="BIZ UDゴシック" panose="020B0400000000000000" pitchFamily="49" charset="-128"/>
                <a:ea typeface="BIZ UDゴシック" panose="020B0400000000000000" pitchFamily="49" charset="-128"/>
              </a:rPr>
              <a:t>・開催場所：式典行事　南海浪切ホール</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　　　　　　海上歓迎・放流行事　府営りんくう公園シーサイドウォーク</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　　　　　　その他、関連行事を開催予定</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a:spcAft>
                <a:spcPts val="600"/>
              </a:spcAft>
            </a:pPr>
            <a:r>
              <a:rPr kumimoji="1" lang="ja-JP" altLang="en-US" sz="1200" dirty="0">
                <a:solidFill>
                  <a:schemeClr val="tx1"/>
                </a:solidFill>
                <a:latin typeface="BIZ UDゴシック" panose="020B0400000000000000" pitchFamily="49" charset="-128"/>
                <a:ea typeface="BIZ UDゴシック" panose="020B0400000000000000" pitchFamily="49" charset="-128"/>
              </a:rPr>
              <a:t>・行事内容（予定）</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36" name="表 4">
            <a:extLst>
              <a:ext uri="{FF2B5EF4-FFF2-40B4-BE49-F238E27FC236}">
                <a16:creationId xmlns:a16="http://schemas.microsoft.com/office/drawing/2014/main" id="{625DFF2A-A5D0-47F0-9D44-C222FF30076A}"/>
              </a:ext>
            </a:extLst>
          </p:cNvPr>
          <p:cNvGraphicFramePr>
            <a:graphicFrameLocks noGrp="1"/>
          </p:cNvGraphicFramePr>
          <p:nvPr>
            <p:extLst>
              <p:ext uri="{D42A27DB-BD31-4B8C-83A1-F6EECF244321}">
                <p14:modId xmlns:p14="http://schemas.microsoft.com/office/powerpoint/2010/main" val="3570560783"/>
              </p:ext>
            </p:extLst>
          </p:nvPr>
        </p:nvGraphicFramePr>
        <p:xfrm>
          <a:off x="240267" y="4688897"/>
          <a:ext cx="6377467" cy="3505157"/>
        </p:xfrm>
        <a:graphic>
          <a:graphicData uri="http://schemas.openxmlformats.org/drawingml/2006/table">
            <a:tbl>
              <a:tblPr firstRow="1" bandRow="1">
                <a:tableStyleId>{5A111915-BE36-4E01-A7E5-04B1672EAD32}</a:tableStyleId>
              </a:tblPr>
              <a:tblGrid>
                <a:gridCol w="547134">
                  <a:extLst>
                    <a:ext uri="{9D8B030D-6E8A-4147-A177-3AD203B41FA5}">
                      <a16:colId xmlns:a16="http://schemas.microsoft.com/office/drawing/2014/main" val="33760626"/>
                    </a:ext>
                  </a:extLst>
                </a:gridCol>
                <a:gridCol w="1277620">
                  <a:extLst>
                    <a:ext uri="{9D8B030D-6E8A-4147-A177-3AD203B41FA5}">
                      <a16:colId xmlns:a16="http://schemas.microsoft.com/office/drawing/2014/main" val="2721512488"/>
                    </a:ext>
                  </a:extLst>
                </a:gridCol>
                <a:gridCol w="4552713">
                  <a:extLst>
                    <a:ext uri="{9D8B030D-6E8A-4147-A177-3AD203B41FA5}">
                      <a16:colId xmlns:a16="http://schemas.microsoft.com/office/drawing/2014/main" val="968213424"/>
                    </a:ext>
                  </a:extLst>
                </a:gridCol>
              </a:tblGrid>
              <a:tr h="121339">
                <a:tc>
                  <a:txBody>
                    <a:bodyPr/>
                    <a:lstStyle/>
                    <a:p>
                      <a:pPr algn="ct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R8.11.14</a:t>
                      </a:r>
                      <a:r>
                        <a:rPr kumimoji="1" lang="ja-JP" altLang="en-US" sz="1200" dirty="0">
                          <a:latin typeface="BIZ UDPゴシック" panose="020B0400000000000000" pitchFamily="50" charset="-128"/>
                          <a:ea typeface="BIZ UDPゴシック" panose="020B0400000000000000" pitchFamily="50" charset="-128"/>
                        </a:rPr>
                        <a:t>（土</a:t>
                      </a: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dirty="0">
                          <a:latin typeface="BIZ UDPゴシック" panose="020B0400000000000000" pitchFamily="50" charset="-128"/>
                          <a:ea typeface="BIZ UDPゴシック" panose="020B0400000000000000" pitchFamily="50" charset="-128"/>
                        </a:rPr>
                        <a:t>R8.11.15(</a:t>
                      </a:r>
                      <a:r>
                        <a:rPr kumimoji="1" lang="ja-JP" altLang="en-US" sz="1200" dirty="0">
                          <a:latin typeface="BIZ UDPゴシック" panose="020B0400000000000000" pitchFamily="50" charset="-128"/>
                          <a:ea typeface="BIZ UDPゴシック" panose="020B0400000000000000" pitchFamily="50" charset="-128"/>
                        </a:rPr>
                        <a:t>日</a:t>
                      </a:r>
                      <a:r>
                        <a:rPr kumimoji="1" lang="en-US" altLang="ja-JP"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3855538"/>
                  </a:ext>
                </a:extLst>
              </a:tr>
              <a:tr h="1987500">
                <a:tc>
                  <a:txBody>
                    <a:bodyPr/>
                    <a:lstStyle/>
                    <a:p>
                      <a:r>
                        <a:rPr kumimoji="1" lang="ja-JP" altLang="en-US" sz="1200" dirty="0">
                          <a:latin typeface="BIZ UDPゴシック" panose="020B0400000000000000" pitchFamily="50" charset="-128"/>
                          <a:ea typeface="BIZ UDPゴシック" panose="020B0400000000000000" pitchFamily="50" charset="-128"/>
                        </a:rPr>
                        <a:t>主要</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行事</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900"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対象：</a:t>
                      </a:r>
                      <a:endParaRPr kumimoji="1" lang="en-US" altLang="ja-JP" sz="900"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招待客</a:t>
                      </a:r>
                      <a:endParaRPr kumimoji="1" lang="en-US" altLang="ja-JP" sz="9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6303320"/>
                  </a:ext>
                </a:extLst>
              </a:tr>
              <a:tr h="1182377">
                <a:tc>
                  <a:txBody>
                    <a:bodyPr/>
                    <a:lstStyle/>
                    <a:p>
                      <a:r>
                        <a:rPr kumimoji="1" lang="ja-JP" altLang="en-US" sz="1200" dirty="0">
                          <a:latin typeface="BIZ UDPゴシック" panose="020B0400000000000000" pitchFamily="50" charset="-128"/>
                          <a:ea typeface="BIZ UDPゴシック" panose="020B0400000000000000" pitchFamily="50" charset="-128"/>
                        </a:rPr>
                        <a:t>関連</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行事</a:t>
                      </a:r>
                      <a:endParaRPr kumimoji="1" lang="en-US" altLang="ja-JP" sz="1200" dirty="0">
                        <a:latin typeface="BIZ UDPゴシック" panose="020B0400000000000000" pitchFamily="50" charset="-128"/>
                        <a:ea typeface="BIZ UDPゴシック" panose="020B0400000000000000" pitchFamily="50" charset="-128"/>
                      </a:endParaRPr>
                    </a:p>
                    <a:p>
                      <a:endParaRPr kumimoji="1" lang="en-US" altLang="ja-JP" sz="900"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対象：</a:t>
                      </a:r>
                      <a:endParaRPr kumimoji="1" lang="en-US" altLang="ja-JP" sz="900" dirty="0">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府民等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857599"/>
                  </a:ext>
                </a:extLst>
              </a:tr>
            </a:tbl>
          </a:graphicData>
        </a:graphic>
      </p:graphicFrame>
      <p:sp>
        <p:nvSpPr>
          <p:cNvPr id="37" name="テキスト ボックス 36">
            <a:extLst>
              <a:ext uri="{FF2B5EF4-FFF2-40B4-BE49-F238E27FC236}">
                <a16:creationId xmlns:a16="http://schemas.microsoft.com/office/drawing/2014/main" id="{67367797-55A8-4956-8082-08D815745102}"/>
              </a:ext>
            </a:extLst>
          </p:cNvPr>
          <p:cNvSpPr txBox="1"/>
          <p:nvPr/>
        </p:nvSpPr>
        <p:spPr>
          <a:xfrm>
            <a:off x="4632956" y="5021024"/>
            <a:ext cx="1663513" cy="261610"/>
          </a:xfrm>
          <a:prstGeom prst="rect">
            <a:avLst/>
          </a:prstGeom>
          <a:noFill/>
        </p:spPr>
        <p:txBody>
          <a:bodyPr wrap="square">
            <a:spAutoFit/>
          </a:bodyPr>
          <a:lstStyle/>
          <a:p>
            <a:pPr algn="ctr"/>
            <a:r>
              <a:rPr kumimoji="1" lang="ja-JP" altLang="en-US" sz="1050" b="1" dirty="0">
                <a:solidFill>
                  <a:schemeClr val="tx1"/>
                </a:solidFill>
                <a:latin typeface="BIZ UDゴシック" panose="020B0400000000000000" pitchFamily="49" charset="-128"/>
                <a:ea typeface="BIZ UDゴシック" panose="020B0400000000000000" pitchFamily="49" charset="-128"/>
                <a:sym typeface="Wingdings"/>
              </a:rPr>
              <a:t>海上歓迎</a:t>
            </a:r>
            <a:r>
              <a:rPr lang="ja-JP" altLang="en-US" sz="1050" b="1" dirty="0">
                <a:latin typeface="BIZ UDゴシック" panose="020B0400000000000000" pitchFamily="49" charset="-128"/>
                <a:ea typeface="BIZ UDゴシック" panose="020B0400000000000000" pitchFamily="49" charset="-128"/>
                <a:sym typeface="Wingdings"/>
              </a:rPr>
              <a:t>･</a:t>
            </a:r>
            <a:r>
              <a:rPr kumimoji="1" lang="ja-JP" altLang="en-US" sz="1050" b="1" dirty="0">
                <a:solidFill>
                  <a:schemeClr val="tx1"/>
                </a:solidFill>
                <a:latin typeface="BIZ UDゴシック" panose="020B0400000000000000" pitchFamily="49" charset="-128"/>
                <a:ea typeface="BIZ UDゴシック" panose="020B0400000000000000" pitchFamily="49" charset="-128"/>
                <a:sym typeface="Wingdings"/>
              </a:rPr>
              <a:t>放流行事　</a:t>
            </a:r>
            <a:endParaRPr kumimoji="1" lang="ja-JP" altLang="en-US" sz="1050" dirty="0">
              <a:solidFill>
                <a:schemeClr val="tx1"/>
              </a:solidFill>
              <a:latin typeface="BIZ UDゴシック" panose="020B0400000000000000" pitchFamily="49" charset="-128"/>
              <a:ea typeface="BIZ UDゴシック" panose="020B0400000000000000" pitchFamily="49" charset="-128"/>
            </a:endParaRPr>
          </a:p>
        </p:txBody>
      </p:sp>
      <p:sp>
        <p:nvSpPr>
          <p:cNvPr id="38" name="テキスト ボックス 37">
            <a:extLst>
              <a:ext uri="{FF2B5EF4-FFF2-40B4-BE49-F238E27FC236}">
                <a16:creationId xmlns:a16="http://schemas.microsoft.com/office/drawing/2014/main" id="{70C03549-2D42-415A-A1E3-005403054650}"/>
              </a:ext>
            </a:extLst>
          </p:cNvPr>
          <p:cNvSpPr txBox="1"/>
          <p:nvPr/>
        </p:nvSpPr>
        <p:spPr>
          <a:xfrm>
            <a:off x="1122989" y="7076907"/>
            <a:ext cx="1640690" cy="261610"/>
          </a:xfrm>
          <a:prstGeom prst="rect">
            <a:avLst/>
          </a:prstGeom>
          <a:noFill/>
        </p:spPr>
        <p:txBody>
          <a:bodyPr wrap="square">
            <a:spAutoFit/>
          </a:bodyPr>
          <a:lstStyle/>
          <a:p>
            <a:pPr algn="ctr"/>
            <a:r>
              <a:rPr kumimoji="1" lang="ja-JP" altLang="en-US" sz="1050" b="1" dirty="0">
                <a:latin typeface="BIZ UDゴシック" panose="020B0400000000000000" pitchFamily="49" charset="-128"/>
                <a:ea typeface="BIZ UDゴシック" panose="020B0400000000000000" pitchFamily="49" charset="-128"/>
                <a:sym typeface="Wingdings"/>
              </a:rPr>
              <a:t>ステージイベント</a:t>
            </a:r>
            <a:endParaRPr kumimoji="1" lang="en-US" altLang="ja-JP" sz="1050" b="1" dirty="0">
              <a:solidFill>
                <a:schemeClr val="tx1"/>
              </a:solidFill>
              <a:latin typeface="BIZ UDゴシック" panose="020B0400000000000000" pitchFamily="49" charset="-128"/>
              <a:ea typeface="BIZ UDゴシック" panose="020B0400000000000000" pitchFamily="49" charset="-128"/>
              <a:sym typeface="Wingdings"/>
            </a:endParaRPr>
          </a:p>
        </p:txBody>
      </p:sp>
      <p:pic>
        <p:nvPicPr>
          <p:cNvPr id="39" name="図 38">
            <a:extLst>
              <a:ext uri="{FF2B5EF4-FFF2-40B4-BE49-F238E27FC236}">
                <a16:creationId xmlns:a16="http://schemas.microsoft.com/office/drawing/2014/main" id="{8C31AE94-DF19-4AF2-8E6A-22F9F517A7F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8381" r="9800"/>
          <a:stretch/>
        </p:blipFill>
        <p:spPr>
          <a:xfrm>
            <a:off x="4413722" y="5266544"/>
            <a:ext cx="1045274" cy="756000"/>
          </a:xfrm>
          <a:prstGeom prst="rect">
            <a:avLst/>
          </a:prstGeom>
        </p:spPr>
      </p:pic>
      <p:pic>
        <p:nvPicPr>
          <p:cNvPr id="40" name="図 39">
            <a:extLst>
              <a:ext uri="{FF2B5EF4-FFF2-40B4-BE49-F238E27FC236}">
                <a16:creationId xmlns:a16="http://schemas.microsoft.com/office/drawing/2014/main" id="{C32D96CE-EB6B-424D-9FA9-D339E8C30C7E}"/>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7429" r="394"/>
          <a:stretch/>
        </p:blipFill>
        <p:spPr>
          <a:xfrm>
            <a:off x="2129826" y="5275750"/>
            <a:ext cx="1045274" cy="756000"/>
          </a:xfrm>
          <a:prstGeom prst="rect">
            <a:avLst/>
          </a:prstGeom>
        </p:spPr>
      </p:pic>
      <p:pic>
        <p:nvPicPr>
          <p:cNvPr id="41" name="図 40">
            <a:extLst>
              <a:ext uri="{FF2B5EF4-FFF2-40B4-BE49-F238E27FC236}">
                <a16:creationId xmlns:a16="http://schemas.microsoft.com/office/drawing/2014/main" id="{57DB74B7-C032-43FB-9278-D291BE1D81AB}"/>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r="20495"/>
          <a:stretch/>
        </p:blipFill>
        <p:spPr>
          <a:xfrm>
            <a:off x="5495597" y="5262594"/>
            <a:ext cx="1045271" cy="756000"/>
          </a:xfrm>
          <a:prstGeom prst="rect">
            <a:avLst/>
          </a:prstGeom>
        </p:spPr>
      </p:pic>
      <p:sp>
        <p:nvSpPr>
          <p:cNvPr id="43" name="テキスト ボックス 42">
            <a:extLst>
              <a:ext uri="{FF2B5EF4-FFF2-40B4-BE49-F238E27FC236}">
                <a16:creationId xmlns:a16="http://schemas.microsoft.com/office/drawing/2014/main" id="{89625C86-5D3D-4E07-A5D5-E6943275857D}"/>
              </a:ext>
            </a:extLst>
          </p:cNvPr>
          <p:cNvSpPr txBox="1"/>
          <p:nvPr/>
        </p:nvSpPr>
        <p:spPr>
          <a:xfrm>
            <a:off x="806375" y="5034762"/>
            <a:ext cx="1307939" cy="261610"/>
          </a:xfrm>
          <a:prstGeom prst="rect">
            <a:avLst/>
          </a:prstGeom>
          <a:noFill/>
        </p:spPr>
        <p:txBody>
          <a:bodyPr wrap="square">
            <a:spAutoFit/>
          </a:bodyPr>
          <a:lstStyle/>
          <a:p>
            <a:pPr algn="ctr"/>
            <a:r>
              <a:rPr kumimoji="1" lang="ja-JP" altLang="en-US" sz="1050" b="1" dirty="0">
                <a:solidFill>
                  <a:schemeClr val="tx1"/>
                </a:solidFill>
                <a:latin typeface="BIZ UDゴシック" panose="020B0400000000000000" pitchFamily="49" charset="-128"/>
                <a:ea typeface="BIZ UDゴシック" panose="020B0400000000000000" pitchFamily="49" charset="-128"/>
                <a:sym typeface="Wingdings"/>
              </a:rPr>
              <a:t>歓迎レセプション　</a:t>
            </a:r>
            <a:endParaRPr lang="ja-JP" altLang="en-US" sz="1050" dirty="0">
              <a:latin typeface="BIZ UDゴシック" panose="020B0400000000000000" pitchFamily="49" charset="-128"/>
              <a:ea typeface="BIZ UDゴシック" panose="020B0400000000000000" pitchFamily="49" charset="-128"/>
            </a:endParaRPr>
          </a:p>
        </p:txBody>
      </p:sp>
      <p:sp>
        <p:nvSpPr>
          <p:cNvPr id="45" name="テキスト ボックス 44">
            <a:extLst>
              <a:ext uri="{FF2B5EF4-FFF2-40B4-BE49-F238E27FC236}">
                <a16:creationId xmlns:a16="http://schemas.microsoft.com/office/drawing/2014/main" id="{B8942D68-7F5E-416F-A8B4-2B780BCEDBA5}"/>
              </a:ext>
            </a:extLst>
          </p:cNvPr>
          <p:cNvSpPr txBox="1"/>
          <p:nvPr/>
        </p:nvSpPr>
        <p:spPr>
          <a:xfrm>
            <a:off x="2648196" y="5010554"/>
            <a:ext cx="1087281" cy="261610"/>
          </a:xfrm>
          <a:prstGeom prst="rect">
            <a:avLst/>
          </a:prstGeom>
          <a:noFill/>
        </p:spPr>
        <p:txBody>
          <a:bodyPr wrap="square">
            <a:spAutoFit/>
          </a:bodyPr>
          <a:lstStyle/>
          <a:p>
            <a:pPr algn="ctr"/>
            <a:r>
              <a:rPr kumimoji="1" lang="ja-JP" altLang="en-US" sz="1050" b="1" dirty="0">
                <a:solidFill>
                  <a:schemeClr val="tx1"/>
                </a:solidFill>
                <a:latin typeface="BIZ UDゴシック" panose="020B0400000000000000" pitchFamily="49" charset="-128"/>
                <a:ea typeface="BIZ UDゴシック" panose="020B0400000000000000" pitchFamily="49" charset="-128"/>
                <a:sym typeface="Wingdings"/>
              </a:rPr>
              <a:t>式典行事　　</a:t>
            </a:r>
            <a:endParaRPr lang="ja-JP" altLang="en-US" sz="1050" dirty="0">
              <a:latin typeface="BIZ UDゴシック" panose="020B0400000000000000" pitchFamily="49" charset="-128"/>
              <a:ea typeface="BIZ UDゴシック" panose="020B0400000000000000" pitchFamily="49" charset="-128"/>
            </a:endParaRPr>
          </a:p>
        </p:txBody>
      </p:sp>
      <p:pic>
        <p:nvPicPr>
          <p:cNvPr id="46" name="図 45">
            <a:extLst>
              <a:ext uri="{FF2B5EF4-FFF2-40B4-BE49-F238E27FC236}">
                <a16:creationId xmlns:a16="http://schemas.microsoft.com/office/drawing/2014/main" id="{429FD707-4B51-4157-B047-935BDDAD8C9F}"/>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4222437" y="7320616"/>
            <a:ext cx="1038639" cy="756000"/>
          </a:xfrm>
          <a:prstGeom prst="rect">
            <a:avLst/>
          </a:prstGeom>
        </p:spPr>
      </p:pic>
      <p:pic>
        <p:nvPicPr>
          <p:cNvPr id="47" name="図 46">
            <a:extLst>
              <a:ext uri="{FF2B5EF4-FFF2-40B4-BE49-F238E27FC236}">
                <a16:creationId xmlns:a16="http://schemas.microsoft.com/office/drawing/2014/main" id="{6D079EEF-752C-4C0A-AEBE-08E7EB43CA41}"/>
              </a:ext>
            </a:extLst>
          </p:cNvPr>
          <p:cNvPicPr>
            <a:picLocks noChangeAspect="1"/>
          </p:cNvPicPr>
          <p:nvPr/>
        </p:nvPicPr>
        <p:blipFill rotWithShape="1">
          <a:blip r:embed="rId6" cstate="print">
            <a:extLst>
              <a:ext uri="{28A0092B-C50C-407E-A947-70E740481C1C}">
                <a14:useLocalDpi xmlns:a14="http://schemas.microsoft.com/office/drawing/2010/main"/>
              </a:ext>
            </a:extLst>
          </a:blip>
          <a:srcRect r="2227"/>
          <a:stretch/>
        </p:blipFill>
        <p:spPr>
          <a:xfrm>
            <a:off x="1943472" y="7335079"/>
            <a:ext cx="1044137" cy="756000"/>
          </a:xfrm>
          <a:prstGeom prst="rect">
            <a:avLst/>
          </a:prstGeom>
        </p:spPr>
      </p:pic>
      <p:pic>
        <p:nvPicPr>
          <p:cNvPr id="48" name="図 47">
            <a:extLst>
              <a:ext uri="{FF2B5EF4-FFF2-40B4-BE49-F238E27FC236}">
                <a16:creationId xmlns:a16="http://schemas.microsoft.com/office/drawing/2014/main" id="{9AEC9D6F-5E35-43FC-95C5-86C296760FCC}"/>
              </a:ext>
            </a:extLst>
          </p:cNvPr>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875084" y="7327735"/>
            <a:ext cx="1045275" cy="756000"/>
          </a:xfrm>
          <a:prstGeom prst="rect">
            <a:avLst/>
          </a:prstGeom>
        </p:spPr>
      </p:pic>
      <p:sp>
        <p:nvSpPr>
          <p:cNvPr id="49" name="テキスト ボックス 48">
            <a:extLst>
              <a:ext uri="{FF2B5EF4-FFF2-40B4-BE49-F238E27FC236}">
                <a16:creationId xmlns:a16="http://schemas.microsoft.com/office/drawing/2014/main" id="{A25951F3-2BFB-46E3-AF91-3EBEC8AB49B9}"/>
              </a:ext>
            </a:extLst>
          </p:cNvPr>
          <p:cNvSpPr txBox="1"/>
          <p:nvPr/>
        </p:nvSpPr>
        <p:spPr>
          <a:xfrm>
            <a:off x="3397421" y="7076907"/>
            <a:ext cx="1640690" cy="261610"/>
          </a:xfrm>
          <a:prstGeom prst="rect">
            <a:avLst/>
          </a:prstGeom>
          <a:noFill/>
        </p:spPr>
        <p:txBody>
          <a:bodyPr wrap="square">
            <a:spAutoFit/>
          </a:bodyPr>
          <a:lstStyle/>
          <a:p>
            <a:pPr algn="ctr"/>
            <a:r>
              <a:rPr kumimoji="1" lang="ja-JP" altLang="en-US" sz="1050" b="1" dirty="0">
                <a:latin typeface="BIZ UDゴシック" panose="020B0400000000000000" pitchFamily="49" charset="-128"/>
                <a:ea typeface="BIZ UDゴシック" panose="020B0400000000000000" pitchFamily="49" charset="-128"/>
                <a:sym typeface="Wingdings"/>
              </a:rPr>
              <a:t>物販・企画展示</a:t>
            </a:r>
            <a:endParaRPr kumimoji="1" lang="en-US" altLang="ja-JP" sz="1050" b="1" dirty="0">
              <a:latin typeface="BIZ UDゴシック" panose="020B0400000000000000" pitchFamily="49" charset="-128"/>
              <a:ea typeface="BIZ UDゴシック" panose="020B0400000000000000" pitchFamily="49" charset="-128"/>
              <a:sym typeface="Wingdings"/>
            </a:endParaRPr>
          </a:p>
        </p:txBody>
      </p:sp>
      <p:sp>
        <p:nvSpPr>
          <p:cNvPr id="50" name="テキスト ボックス 49">
            <a:extLst>
              <a:ext uri="{FF2B5EF4-FFF2-40B4-BE49-F238E27FC236}">
                <a16:creationId xmlns:a16="http://schemas.microsoft.com/office/drawing/2014/main" id="{F241C4F7-E159-4DBD-BD57-D120B6C4E230}"/>
              </a:ext>
            </a:extLst>
          </p:cNvPr>
          <p:cNvSpPr txBox="1"/>
          <p:nvPr/>
        </p:nvSpPr>
        <p:spPr>
          <a:xfrm>
            <a:off x="5218234" y="7051283"/>
            <a:ext cx="1481038" cy="261610"/>
          </a:xfrm>
          <a:prstGeom prst="rect">
            <a:avLst/>
          </a:prstGeom>
          <a:noFill/>
        </p:spPr>
        <p:txBody>
          <a:bodyPr wrap="square">
            <a:spAutoFit/>
          </a:bodyPr>
          <a:lstStyle/>
          <a:p>
            <a:pPr algn="ctr"/>
            <a:r>
              <a:rPr kumimoji="1" lang="ja-JP" altLang="en-US" sz="1050" b="1" dirty="0">
                <a:solidFill>
                  <a:schemeClr val="tx1"/>
                </a:solidFill>
                <a:latin typeface="BIZ UDゴシック" panose="020B0400000000000000" pitchFamily="49" charset="-128"/>
                <a:ea typeface="BIZ UDゴシック" panose="020B0400000000000000" pitchFamily="49" charset="-128"/>
                <a:sym typeface="Wingdings"/>
              </a:rPr>
              <a:t>作品コンクール展示</a:t>
            </a:r>
            <a:endParaRPr kumimoji="1" lang="en-US" altLang="ja-JP" sz="1050" b="1" dirty="0">
              <a:solidFill>
                <a:schemeClr val="tx1"/>
              </a:solidFill>
              <a:latin typeface="BIZ UDゴシック" panose="020B0400000000000000" pitchFamily="49" charset="-128"/>
              <a:ea typeface="BIZ UDゴシック" panose="020B0400000000000000" pitchFamily="49" charset="-128"/>
              <a:sym typeface="Wingdings"/>
            </a:endParaRPr>
          </a:p>
        </p:txBody>
      </p:sp>
      <p:pic>
        <p:nvPicPr>
          <p:cNvPr id="51" name="図 50">
            <a:extLst>
              <a:ext uri="{FF2B5EF4-FFF2-40B4-BE49-F238E27FC236}">
                <a16:creationId xmlns:a16="http://schemas.microsoft.com/office/drawing/2014/main" id="{38FCA6E8-40C8-45BC-A9C0-5682487DCE05}"/>
              </a:ext>
            </a:extLst>
          </p:cNvPr>
          <p:cNvPicPr>
            <a:picLocks noChangeAspect="1"/>
          </p:cNvPicPr>
          <p:nvPr/>
        </p:nvPicPr>
        <p:blipFill rotWithShape="1">
          <a:blip r:embed="rId8" cstate="print">
            <a:extLst>
              <a:ext uri="{28A0092B-C50C-407E-A947-70E740481C1C}">
                <a14:useLocalDpi xmlns:a14="http://schemas.microsoft.com/office/drawing/2010/main"/>
              </a:ext>
            </a:extLst>
          </a:blip>
          <a:srcRect l="3140" r="1"/>
          <a:stretch/>
        </p:blipFill>
        <p:spPr>
          <a:xfrm>
            <a:off x="5431606" y="7320616"/>
            <a:ext cx="1038640" cy="756000"/>
          </a:xfrm>
          <a:prstGeom prst="rect">
            <a:avLst/>
          </a:prstGeom>
        </p:spPr>
      </p:pic>
      <p:pic>
        <p:nvPicPr>
          <p:cNvPr id="55" name="図 54">
            <a:extLst>
              <a:ext uri="{FF2B5EF4-FFF2-40B4-BE49-F238E27FC236}">
                <a16:creationId xmlns:a16="http://schemas.microsoft.com/office/drawing/2014/main" id="{A7BFB60C-EF93-4BFA-9605-09600ADA1316}"/>
              </a:ext>
            </a:extLst>
          </p:cNvPr>
          <p:cNvPicPr>
            <a:picLocks noChangeAspect="1"/>
          </p:cNvPicPr>
          <p:nvPr/>
        </p:nvPicPr>
        <p:blipFill rotWithShape="1">
          <a:blip r:embed="rId9" cstate="print">
            <a:extLst>
              <a:ext uri="{28A0092B-C50C-407E-A947-70E740481C1C}">
                <a14:useLocalDpi xmlns:a14="http://schemas.microsoft.com/office/drawing/2010/main"/>
              </a:ext>
            </a:extLst>
          </a:blip>
          <a:srcRect l="1554" r="6166"/>
          <a:stretch/>
        </p:blipFill>
        <p:spPr>
          <a:xfrm>
            <a:off x="946343" y="5274267"/>
            <a:ext cx="1045274" cy="756000"/>
          </a:xfrm>
          <a:prstGeom prst="rect">
            <a:avLst/>
          </a:prstGeom>
        </p:spPr>
      </p:pic>
      <p:pic>
        <p:nvPicPr>
          <p:cNvPr id="72" name="図 71">
            <a:extLst>
              <a:ext uri="{FF2B5EF4-FFF2-40B4-BE49-F238E27FC236}">
                <a16:creationId xmlns:a16="http://schemas.microsoft.com/office/drawing/2014/main" id="{57A44381-30F4-4169-8E3E-69D0737B13B8}"/>
              </a:ext>
            </a:extLst>
          </p:cNvPr>
          <p:cNvPicPr>
            <a:picLocks noChangeAspect="1"/>
          </p:cNvPicPr>
          <p:nvPr/>
        </p:nvPicPr>
        <p:blipFill rotWithShape="1">
          <a:blip r:embed="rId10" cstate="print">
            <a:extLst>
              <a:ext uri="{28A0092B-C50C-407E-A947-70E740481C1C}">
                <a14:useLocalDpi xmlns:a14="http://schemas.microsoft.com/office/drawing/2010/main"/>
              </a:ext>
            </a:extLst>
          </a:blip>
          <a:srcRect l="1" r="12498"/>
          <a:stretch/>
        </p:blipFill>
        <p:spPr>
          <a:xfrm>
            <a:off x="3212841" y="5274267"/>
            <a:ext cx="1045271" cy="756000"/>
          </a:xfrm>
          <a:prstGeom prst="rect">
            <a:avLst/>
          </a:prstGeom>
        </p:spPr>
      </p:pic>
      <p:pic>
        <p:nvPicPr>
          <p:cNvPr id="73" name="図 72">
            <a:extLst>
              <a:ext uri="{FF2B5EF4-FFF2-40B4-BE49-F238E27FC236}">
                <a16:creationId xmlns:a16="http://schemas.microsoft.com/office/drawing/2014/main" id="{654F0D7F-2CCD-47A7-A402-53AA470CBE57}"/>
              </a:ext>
            </a:extLst>
          </p:cNvPr>
          <p:cNvPicPr>
            <a:picLocks noChangeAspect="1"/>
          </p:cNvPicPr>
          <p:nvPr/>
        </p:nvPicPr>
        <p:blipFill rotWithShape="1">
          <a:blip r:embed="rId11"/>
          <a:srcRect l="7918" t="1924" r="11771" b="1515"/>
          <a:stretch/>
        </p:blipFill>
        <p:spPr>
          <a:xfrm>
            <a:off x="943085" y="6161386"/>
            <a:ext cx="1045273" cy="756000"/>
          </a:xfrm>
          <a:prstGeom prst="rect">
            <a:avLst/>
          </a:prstGeom>
        </p:spPr>
      </p:pic>
      <p:cxnSp>
        <p:nvCxnSpPr>
          <p:cNvPr id="74" name="直線コネクタ 73">
            <a:extLst>
              <a:ext uri="{FF2B5EF4-FFF2-40B4-BE49-F238E27FC236}">
                <a16:creationId xmlns:a16="http://schemas.microsoft.com/office/drawing/2014/main" id="{467E5963-C45C-41A6-B73B-5D62382EB022}"/>
              </a:ext>
            </a:extLst>
          </p:cNvPr>
          <p:cNvCxnSpPr>
            <a:cxnSpLocks/>
          </p:cNvCxnSpPr>
          <p:nvPr/>
        </p:nvCxnSpPr>
        <p:spPr>
          <a:xfrm>
            <a:off x="240267" y="4985905"/>
            <a:ext cx="637746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A677FFAC-4CFA-4878-A677-868BF83965FD}"/>
              </a:ext>
            </a:extLst>
          </p:cNvPr>
          <p:cNvCxnSpPr>
            <a:cxnSpLocks/>
          </p:cNvCxnSpPr>
          <p:nvPr/>
        </p:nvCxnSpPr>
        <p:spPr>
          <a:xfrm>
            <a:off x="804875" y="4688897"/>
            <a:ext cx="0" cy="35102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テキスト ボックス 75">
            <a:extLst>
              <a:ext uri="{FF2B5EF4-FFF2-40B4-BE49-F238E27FC236}">
                <a16:creationId xmlns:a16="http://schemas.microsoft.com/office/drawing/2014/main" id="{951C42ED-070A-4253-A3DE-9BD7B1E45A21}"/>
              </a:ext>
            </a:extLst>
          </p:cNvPr>
          <p:cNvSpPr txBox="1"/>
          <p:nvPr/>
        </p:nvSpPr>
        <p:spPr>
          <a:xfrm>
            <a:off x="3429000" y="2711739"/>
            <a:ext cx="405894" cy="107722"/>
          </a:xfrm>
          <a:prstGeom prst="rect">
            <a:avLst/>
          </a:prstGeom>
          <a:noFill/>
        </p:spPr>
        <p:txBody>
          <a:bodyPr wrap="square" lIns="0" tIns="0" rIns="0" bIns="0" rtlCol="0">
            <a:spAutoFit/>
          </a:bodyPr>
          <a:lstStyle/>
          <a:p>
            <a:pPr algn="ctr"/>
            <a:r>
              <a:rPr kumimoji="1" lang="ja-JP" altLang="en-US" sz="700" dirty="0">
                <a:latin typeface="BIZ UDゴシック" panose="020B0400000000000000" pitchFamily="49" charset="-128"/>
                <a:ea typeface="BIZ UDゴシック" panose="020B0400000000000000" pitchFamily="49" charset="-128"/>
              </a:rPr>
              <a:t>なにわ</a:t>
            </a:r>
            <a:endParaRPr kumimoji="1" lang="ja-JP" altLang="en-US" sz="500" dirty="0">
              <a:latin typeface="BIZ UDゴシック" panose="020B0400000000000000" pitchFamily="49" charset="-128"/>
              <a:ea typeface="BIZ UDゴシック" panose="020B0400000000000000" pitchFamily="49" charset="-128"/>
            </a:endParaRPr>
          </a:p>
        </p:txBody>
      </p:sp>
      <p:sp>
        <p:nvSpPr>
          <p:cNvPr id="77" name="正方形/長方形 76">
            <a:extLst>
              <a:ext uri="{FF2B5EF4-FFF2-40B4-BE49-F238E27FC236}">
                <a16:creationId xmlns:a16="http://schemas.microsoft.com/office/drawing/2014/main" id="{B8080176-2405-41BC-A131-D293BF1E751A}"/>
              </a:ext>
            </a:extLst>
          </p:cNvPr>
          <p:cNvSpPr/>
          <p:nvPr/>
        </p:nvSpPr>
        <p:spPr>
          <a:xfrm>
            <a:off x="3213978" y="6157110"/>
            <a:ext cx="1044134" cy="75411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nchorCtr="0"/>
          <a:lstStyle/>
          <a:p>
            <a:pPr algn="ctr"/>
            <a:r>
              <a:rPr lang="ja-JP" altLang="en-US" sz="1400" b="1" dirty="0">
                <a:latin typeface="BIZ UDゴシック" panose="020B0400000000000000" pitchFamily="49" charset="-128"/>
                <a:ea typeface="BIZ UDゴシック" panose="020B0400000000000000" pitchFamily="49" charset="-128"/>
              </a:rPr>
              <a:t>写真</a:t>
            </a:r>
            <a:endParaRPr lang="en-US" altLang="ja-JP" sz="1400" b="1" dirty="0">
              <a:latin typeface="BIZ UDゴシック" panose="020B0400000000000000" pitchFamily="49" charset="-128"/>
              <a:ea typeface="BIZ UDゴシック" panose="020B0400000000000000" pitchFamily="49" charset="-128"/>
            </a:endParaRPr>
          </a:p>
        </p:txBody>
      </p:sp>
      <p:pic>
        <p:nvPicPr>
          <p:cNvPr id="78" name="図 77">
            <a:extLst>
              <a:ext uri="{FF2B5EF4-FFF2-40B4-BE49-F238E27FC236}">
                <a16:creationId xmlns:a16="http://schemas.microsoft.com/office/drawing/2014/main" id="{4B5CF9C3-1A5F-45C7-9F38-507ABA52E56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219457" y="6151736"/>
            <a:ext cx="1032038" cy="754110"/>
          </a:xfrm>
          <a:prstGeom prst="rect">
            <a:avLst/>
          </a:prstGeom>
        </p:spPr>
      </p:pic>
      <p:pic>
        <p:nvPicPr>
          <p:cNvPr id="79" name="図 78">
            <a:extLst>
              <a:ext uri="{FF2B5EF4-FFF2-40B4-BE49-F238E27FC236}">
                <a16:creationId xmlns:a16="http://schemas.microsoft.com/office/drawing/2014/main" id="{664A11BA-CE7E-4D58-80A4-CD4F7D2354C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26567" y="6146261"/>
            <a:ext cx="1054044" cy="764959"/>
          </a:xfrm>
          <a:prstGeom prst="rect">
            <a:avLst/>
          </a:prstGeom>
        </p:spPr>
      </p:pic>
      <p:pic>
        <p:nvPicPr>
          <p:cNvPr id="80" name="図 79">
            <a:extLst>
              <a:ext uri="{FF2B5EF4-FFF2-40B4-BE49-F238E27FC236}">
                <a16:creationId xmlns:a16="http://schemas.microsoft.com/office/drawing/2014/main" id="{B544A45A-4EC2-4688-8538-52351D8D59BD}"/>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96321" y="6146261"/>
            <a:ext cx="1054612" cy="757066"/>
          </a:xfrm>
          <a:prstGeom prst="rect">
            <a:avLst/>
          </a:prstGeom>
        </p:spPr>
      </p:pic>
      <p:pic>
        <p:nvPicPr>
          <p:cNvPr id="81" name="図 80">
            <a:extLst>
              <a:ext uri="{FF2B5EF4-FFF2-40B4-BE49-F238E27FC236}">
                <a16:creationId xmlns:a16="http://schemas.microsoft.com/office/drawing/2014/main" id="{5C75CB67-1555-42DB-9C02-C17AFD64AB88}"/>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a:stretch/>
        </p:blipFill>
        <p:spPr>
          <a:xfrm>
            <a:off x="3149662" y="7335079"/>
            <a:ext cx="1034949" cy="756000"/>
          </a:xfrm>
          <a:prstGeom prst="rect">
            <a:avLst/>
          </a:prstGeom>
        </p:spPr>
      </p:pic>
      <p:pic>
        <p:nvPicPr>
          <p:cNvPr id="82" name="図 81">
            <a:extLst>
              <a:ext uri="{FF2B5EF4-FFF2-40B4-BE49-F238E27FC236}">
                <a16:creationId xmlns:a16="http://schemas.microsoft.com/office/drawing/2014/main" id="{EC20DB02-7F21-4DDA-8583-66D727250F03}"/>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92454" y="6154632"/>
            <a:ext cx="1042334" cy="748695"/>
          </a:xfrm>
          <a:prstGeom prst="rect">
            <a:avLst/>
          </a:prstGeom>
        </p:spPr>
      </p:pic>
      <p:pic>
        <p:nvPicPr>
          <p:cNvPr id="4" name="図 3">
            <a:extLst>
              <a:ext uri="{FF2B5EF4-FFF2-40B4-BE49-F238E27FC236}">
                <a16:creationId xmlns:a16="http://schemas.microsoft.com/office/drawing/2014/main" id="{B731F6A4-02EF-475A-BC94-F8A1E57DCB2E}"/>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05470" y="8715801"/>
            <a:ext cx="857607" cy="857607"/>
          </a:xfrm>
          <a:prstGeom prst="rect">
            <a:avLst/>
          </a:prstGeom>
        </p:spPr>
      </p:pic>
    </p:spTree>
    <p:extLst>
      <p:ext uri="{BB962C8B-B14F-4D97-AF65-F5344CB8AC3E}">
        <p14:creationId xmlns:p14="http://schemas.microsoft.com/office/powerpoint/2010/main" val="191396625"/>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788</Words>
  <Application>Microsoft Office PowerPoint</Application>
  <PresentationFormat>A4 210 x 297 mm</PresentationFormat>
  <Paragraphs>97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UDゴシック</vt:lpstr>
      <vt:lpstr>游ゴシック</vt:lpstr>
      <vt:lpstr>Arial</vt:lpstr>
      <vt:lpstr>Calibri</vt:lpstr>
      <vt:lpstr>Calibri Light</vt:lpstr>
      <vt:lpstr>Office Theme</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2025-08-15T11:45:41Z</dcterms:created>
  <dcterms:modified xsi:type="dcterms:W3CDTF">2025-08-15T11:45:53Z</dcterms:modified>
</cp:coreProperties>
</file>